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Default Extension="png" ContentType="image/png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Default Extension="jpg" ContentType="image/jpg"/>
  <Override PartName="/ppt/slides/slide10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754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07758" y="4992076"/>
            <a:ext cx="3451225" cy="782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42037"/>
            <a:ext cx="8267065" cy="3808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04938" y="3858926"/>
            <a:ext cx="768286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97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3:</a:t>
            </a:r>
            <a:r>
              <a:rPr dirty="0" sz="2050" spc="29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“The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Quantum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Revolution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I: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From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Light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 spc="-45">
                <a:latin typeface="Times New Roman"/>
                <a:cs typeface="Times New Roman"/>
              </a:rPr>
              <a:t>Waves</a:t>
            </a:r>
            <a:r>
              <a:rPr dirty="0" sz="2050" spc="8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to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Photons”</a:t>
            </a:r>
            <a:endParaRPr sz="2050">
              <a:latin typeface="Times New Roman"/>
              <a:cs typeface="Times New Roman"/>
            </a:endParaRPr>
          </a:p>
          <a:p>
            <a:pPr algn="ctr" marL="2375535" marR="2368550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Press 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526665" algn="l"/>
              </a:tabLst>
            </a:pPr>
            <a:r>
              <a:rPr dirty="0"/>
              <a:t>If</a:t>
            </a:r>
            <a:r>
              <a:rPr dirty="0" spc="15"/>
              <a:t> </a:t>
            </a:r>
            <a:r>
              <a:rPr dirty="0"/>
              <a:t>you</a:t>
            </a:r>
            <a:r>
              <a:rPr dirty="0" spc="25"/>
              <a:t> </a:t>
            </a:r>
            <a:r>
              <a:rPr dirty="0"/>
              <a:t>increase</a:t>
            </a:r>
            <a:r>
              <a:rPr dirty="0" spc="2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10"/>
              <a:t>frequency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5"/>
              <a:t> </a:t>
            </a:r>
            <a:r>
              <a:rPr dirty="0"/>
              <a:t>regular</a:t>
            </a:r>
            <a:r>
              <a:rPr dirty="0" spc="25"/>
              <a:t> </a:t>
            </a:r>
            <a:r>
              <a:rPr dirty="0"/>
              <a:t>sine</a:t>
            </a:r>
            <a:r>
              <a:rPr dirty="0" spc="25"/>
              <a:t> </a:t>
            </a:r>
            <a:r>
              <a:rPr dirty="0" spc="-30"/>
              <a:t>wave,</a:t>
            </a:r>
            <a:r>
              <a:rPr dirty="0" spc="30"/>
              <a:t> </a:t>
            </a:r>
            <a:r>
              <a:rPr dirty="0"/>
              <a:t>which</a:t>
            </a:r>
            <a:r>
              <a:rPr dirty="0" spc="30"/>
              <a:t> </a:t>
            </a:r>
            <a:r>
              <a:rPr dirty="0"/>
              <a:t>of</a:t>
            </a:r>
            <a:r>
              <a:rPr dirty="0" spc="25"/>
              <a:t> </a:t>
            </a:r>
            <a:r>
              <a:rPr dirty="0" spc="-25"/>
              <a:t>the </a:t>
            </a:r>
            <a:r>
              <a:rPr dirty="0" spc="-65"/>
              <a:t>following</a:t>
            </a:r>
            <a:r>
              <a:rPr dirty="0" spc="-55"/>
              <a:t> </a:t>
            </a:r>
            <a:r>
              <a:rPr dirty="0" spc="-10"/>
              <a:t>happens?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3589654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decreases.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increases.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decreases.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878291"/>
            <a:ext cx="8331834" cy="10960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50800">
              <a:lnSpc>
                <a:spcPct val="100000"/>
              </a:lnSpc>
              <a:spcBef>
                <a:spcPts val="95"/>
              </a:spcBef>
              <a:tabLst>
                <a:tab pos="5434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6700"/>
              </a:lnSpc>
            </a:pP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below,</a:t>
            </a:r>
            <a:r>
              <a:rPr dirty="0" sz="1400" spc="4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panel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showing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θ</a:t>
            </a:r>
            <a:r>
              <a:rPr dirty="0" sz="1400" spc="49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135</a:t>
            </a:r>
            <a:r>
              <a:rPr dirty="0" baseline="27777" sz="1500" i="1">
                <a:latin typeface="Arial"/>
                <a:cs typeface="Arial"/>
              </a:rPr>
              <a:t>◦</a:t>
            </a:r>
            <a:r>
              <a:rPr dirty="0" baseline="27777" sz="1500" spc="195" i="1">
                <a:latin typeface="Arial"/>
                <a:cs typeface="Arial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peaks,</a:t>
            </a:r>
            <a:r>
              <a:rPr dirty="0" sz="1400" spc="4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right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slightly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but </a:t>
            </a:r>
            <a:r>
              <a:rPr dirty="0" sz="1400">
                <a:latin typeface="Times New Roman"/>
                <a:cs typeface="Times New Roman"/>
              </a:rPr>
              <a:t>comparable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one.</a:t>
            </a:r>
            <a:r>
              <a:rPr dirty="0" sz="1400" spc="13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Compton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had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frequency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incoming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light,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affected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relative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heights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peaks?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1983193"/>
            <a:ext cx="4114820" cy="1456013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3706149"/>
            <a:ext cx="8267700" cy="2104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9497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left-</a:t>
            </a:r>
            <a:r>
              <a:rPr dirty="0" sz="1400" spc="50">
                <a:latin typeface="Times New Roman"/>
                <a:cs typeface="Times New Roman"/>
              </a:rPr>
              <a:t>hand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peak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been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significantly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right-</a:t>
            </a:r>
            <a:r>
              <a:rPr dirty="0" sz="1400" spc="85">
                <a:latin typeface="Times New Roman"/>
                <a:cs typeface="Times New Roman"/>
              </a:rPr>
              <a:t>hand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peak.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left-</a:t>
            </a:r>
            <a:r>
              <a:rPr dirty="0" sz="1400" spc="50">
                <a:latin typeface="Times New Roman"/>
                <a:cs typeface="Times New Roman"/>
              </a:rPr>
              <a:t>hand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peak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been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significantly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right-</a:t>
            </a:r>
            <a:r>
              <a:rPr dirty="0" sz="1400" spc="85">
                <a:latin typeface="Times New Roman"/>
                <a:cs typeface="Times New Roman"/>
              </a:rPr>
              <a:t>hand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peak.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39433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peaks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still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comparable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heights.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95" b="1">
                <a:latin typeface="Georgia"/>
                <a:cs typeface="Georg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A.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left-</a:t>
            </a:r>
            <a:r>
              <a:rPr dirty="0" sz="1400" spc="50">
                <a:latin typeface="Times New Roman"/>
                <a:cs typeface="Times New Roman"/>
              </a:rPr>
              <a:t>hand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represents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Rayleigh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scattering,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occurs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incoming </a:t>
            </a:r>
            <a:r>
              <a:rPr dirty="0" sz="1400">
                <a:latin typeface="Times New Roman"/>
                <a:cs typeface="Times New Roman"/>
              </a:rPr>
              <a:t>light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collides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remains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attached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atom.</a:t>
            </a:r>
            <a:r>
              <a:rPr dirty="0" sz="1400" spc="4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light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knock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free,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light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seen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peak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right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peak.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526665" algn="l"/>
              </a:tabLst>
            </a:pPr>
            <a:r>
              <a:rPr dirty="0"/>
              <a:t>If</a:t>
            </a:r>
            <a:r>
              <a:rPr dirty="0" spc="15"/>
              <a:t> </a:t>
            </a:r>
            <a:r>
              <a:rPr dirty="0"/>
              <a:t>you</a:t>
            </a:r>
            <a:r>
              <a:rPr dirty="0" spc="25"/>
              <a:t> </a:t>
            </a:r>
            <a:r>
              <a:rPr dirty="0"/>
              <a:t>increase</a:t>
            </a:r>
            <a:r>
              <a:rPr dirty="0" spc="2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10"/>
              <a:t>frequency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5"/>
              <a:t> </a:t>
            </a:r>
            <a:r>
              <a:rPr dirty="0"/>
              <a:t>regular</a:t>
            </a:r>
            <a:r>
              <a:rPr dirty="0" spc="25"/>
              <a:t> </a:t>
            </a:r>
            <a:r>
              <a:rPr dirty="0"/>
              <a:t>sine</a:t>
            </a:r>
            <a:r>
              <a:rPr dirty="0" spc="25"/>
              <a:t> </a:t>
            </a:r>
            <a:r>
              <a:rPr dirty="0" spc="-30"/>
              <a:t>wave,</a:t>
            </a:r>
            <a:r>
              <a:rPr dirty="0" spc="30"/>
              <a:t> </a:t>
            </a:r>
            <a:r>
              <a:rPr dirty="0"/>
              <a:t>which</a:t>
            </a:r>
            <a:r>
              <a:rPr dirty="0" spc="30"/>
              <a:t> </a:t>
            </a:r>
            <a:r>
              <a:rPr dirty="0"/>
              <a:t>of</a:t>
            </a:r>
            <a:r>
              <a:rPr dirty="0" spc="25"/>
              <a:t> </a:t>
            </a:r>
            <a:r>
              <a:rPr dirty="0" spc="-25"/>
              <a:t>the </a:t>
            </a:r>
            <a:r>
              <a:rPr dirty="0" spc="-65"/>
              <a:t>following</a:t>
            </a:r>
            <a:r>
              <a:rPr dirty="0" spc="-55"/>
              <a:t> </a:t>
            </a:r>
            <a:r>
              <a:rPr dirty="0" spc="-10"/>
              <a:t>happens?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35966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decreases.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increases.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decreases.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892948" y="878291"/>
            <a:ext cx="30816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385"/>
              <a:t> </a:t>
            </a:r>
            <a:r>
              <a:rPr dirty="0"/>
              <a:t>strings</a:t>
            </a:r>
            <a:r>
              <a:rPr dirty="0" spc="400"/>
              <a:t> </a:t>
            </a:r>
            <a:r>
              <a:rPr dirty="0"/>
              <a:t>are</a:t>
            </a:r>
            <a:r>
              <a:rPr dirty="0" spc="395"/>
              <a:t> </a:t>
            </a:r>
            <a:r>
              <a:rPr dirty="0" spc="55"/>
              <a:t>both</a:t>
            </a:r>
            <a:r>
              <a:rPr dirty="0" spc="400"/>
              <a:t> </a:t>
            </a:r>
            <a:r>
              <a:rPr dirty="0"/>
              <a:t>oscillating.</a:t>
            </a:r>
            <a:r>
              <a:rPr dirty="0" spc="330"/>
              <a:t>  </a:t>
            </a:r>
            <a:r>
              <a:rPr dirty="0"/>
              <a:t>At</a:t>
            </a:r>
            <a:r>
              <a:rPr dirty="0" spc="395"/>
              <a:t> </a:t>
            </a:r>
            <a:r>
              <a:rPr dirty="0"/>
              <a:t>each</a:t>
            </a:r>
            <a:r>
              <a:rPr dirty="0" spc="400"/>
              <a:t> </a:t>
            </a:r>
            <a:r>
              <a:rPr dirty="0"/>
              <a:t>moment</a:t>
            </a:r>
            <a:r>
              <a:rPr dirty="0" spc="400"/>
              <a:t> </a:t>
            </a:r>
            <a:r>
              <a:rPr dirty="0"/>
              <a:t>each</a:t>
            </a:r>
            <a:r>
              <a:rPr dirty="0" spc="400"/>
              <a:t> </a:t>
            </a:r>
            <a:r>
              <a:rPr dirty="0" spc="-10"/>
              <a:t>string </a:t>
            </a:r>
            <a:r>
              <a:rPr dirty="0"/>
              <a:t>looks</a:t>
            </a:r>
            <a:r>
              <a:rPr dirty="0" spc="75"/>
              <a:t> </a:t>
            </a:r>
            <a:r>
              <a:rPr dirty="0"/>
              <a:t>like</a:t>
            </a:r>
            <a:r>
              <a:rPr dirty="0" spc="75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/>
              <a:t>sine</a:t>
            </a:r>
            <a:r>
              <a:rPr dirty="0" spc="75"/>
              <a:t> </a:t>
            </a:r>
            <a:r>
              <a:rPr dirty="0"/>
              <a:t>wave.</a:t>
            </a:r>
            <a:r>
              <a:rPr dirty="0" spc="42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two</a:t>
            </a:r>
            <a:r>
              <a:rPr dirty="0" spc="75"/>
              <a:t> </a:t>
            </a:r>
            <a:r>
              <a:rPr dirty="0"/>
              <a:t>oscillating</a:t>
            </a:r>
            <a:r>
              <a:rPr dirty="0" spc="75"/>
              <a:t> </a:t>
            </a:r>
            <a:r>
              <a:rPr dirty="0"/>
              <a:t>strings</a:t>
            </a:r>
            <a:r>
              <a:rPr dirty="0" spc="75"/>
              <a:t> </a:t>
            </a:r>
            <a:r>
              <a:rPr dirty="0"/>
              <a:t>have</a:t>
            </a:r>
            <a:r>
              <a:rPr dirty="0" spc="75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-20"/>
              <a:t>same </a:t>
            </a:r>
            <a:r>
              <a:rPr dirty="0"/>
              <a:t>wavelength,</a:t>
            </a:r>
            <a:r>
              <a:rPr dirty="0" spc="250"/>
              <a:t> </a:t>
            </a:r>
            <a:r>
              <a:rPr dirty="0" spc="80"/>
              <a:t>but</a:t>
            </a:r>
            <a:r>
              <a:rPr dirty="0" spc="220"/>
              <a:t> </a:t>
            </a:r>
            <a:r>
              <a:rPr dirty="0"/>
              <a:t>String</a:t>
            </a:r>
            <a:r>
              <a:rPr dirty="0" spc="220"/>
              <a:t> </a:t>
            </a:r>
            <a:r>
              <a:rPr dirty="0"/>
              <a:t>A</a:t>
            </a:r>
            <a:r>
              <a:rPr dirty="0" spc="220"/>
              <a:t> </a:t>
            </a:r>
            <a:r>
              <a:rPr dirty="0"/>
              <a:t>has</a:t>
            </a:r>
            <a:r>
              <a:rPr dirty="0" spc="215"/>
              <a:t> </a:t>
            </a:r>
            <a:r>
              <a:rPr dirty="0"/>
              <a:t>a</a:t>
            </a:r>
            <a:r>
              <a:rPr dirty="0" spc="220"/>
              <a:t> </a:t>
            </a:r>
            <a:r>
              <a:rPr dirty="0"/>
              <a:t>higher</a:t>
            </a:r>
            <a:r>
              <a:rPr dirty="0" spc="220"/>
              <a:t> </a:t>
            </a:r>
            <a:r>
              <a:rPr dirty="0"/>
              <a:t>frequency</a:t>
            </a:r>
            <a:r>
              <a:rPr dirty="0" spc="220"/>
              <a:t> </a:t>
            </a:r>
            <a:r>
              <a:rPr dirty="0" spc="70"/>
              <a:t>than</a:t>
            </a:r>
            <a:r>
              <a:rPr dirty="0" spc="220"/>
              <a:t> </a:t>
            </a:r>
            <a:r>
              <a:rPr dirty="0"/>
              <a:t>String</a:t>
            </a:r>
            <a:r>
              <a:rPr dirty="0" spc="215"/>
              <a:t> </a:t>
            </a:r>
            <a:r>
              <a:rPr dirty="0" spc="-25"/>
              <a:t>B. </a:t>
            </a:r>
            <a:r>
              <a:rPr dirty="0" spc="75"/>
              <a:t>What</a:t>
            </a:r>
            <a:r>
              <a:rPr dirty="0" spc="150"/>
              <a:t> </a:t>
            </a:r>
            <a:r>
              <a:rPr dirty="0"/>
              <a:t>does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/>
              <a:t>imply</a:t>
            </a:r>
            <a:r>
              <a:rPr dirty="0" spc="165"/>
              <a:t> </a:t>
            </a:r>
            <a:r>
              <a:rPr dirty="0" spc="50"/>
              <a:t>about</a:t>
            </a:r>
            <a:r>
              <a:rPr dirty="0" spc="160"/>
              <a:t> </a:t>
            </a:r>
            <a:r>
              <a:rPr dirty="0"/>
              <a:t>their</a:t>
            </a:r>
            <a:r>
              <a:rPr dirty="0" spc="165"/>
              <a:t> </a:t>
            </a:r>
            <a:r>
              <a:rPr dirty="0"/>
              <a:t>oscillations?</a:t>
            </a:r>
            <a:r>
              <a:rPr dirty="0" spc="585"/>
              <a:t>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/>
              <a:t>all</a:t>
            </a:r>
            <a:r>
              <a:rPr dirty="0" spc="165"/>
              <a:t> </a:t>
            </a:r>
            <a:r>
              <a:rPr dirty="0" spc="95"/>
              <a:t>that </a:t>
            </a:r>
            <a:r>
              <a:rPr dirty="0" spc="-10"/>
              <a:t>apply.)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5137" y="3309123"/>
            <a:ext cx="8259445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closer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together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closer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together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over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 A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completes a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up-and-</a:t>
            </a:r>
            <a:r>
              <a:rPr dirty="0" sz="2450" spc="-20">
                <a:latin typeface="Times New Roman"/>
                <a:cs typeface="Times New Roman"/>
              </a:rPr>
              <a:t>down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cycle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over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full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up-and-</a:t>
            </a:r>
            <a:r>
              <a:rPr dirty="0" sz="2450" spc="-20">
                <a:latin typeface="Times New Roman"/>
                <a:cs typeface="Times New Roman"/>
              </a:rPr>
              <a:t>down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cycle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892948" y="878291"/>
            <a:ext cx="30816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385"/>
              <a:t> </a:t>
            </a:r>
            <a:r>
              <a:rPr dirty="0"/>
              <a:t>strings</a:t>
            </a:r>
            <a:r>
              <a:rPr dirty="0" spc="400"/>
              <a:t> </a:t>
            </a:r>
            <a:r>
              <a:rPr dirty="0"/>
              <a:t>are</a:t>
            </a:r>
            <a:r>
              <a:rPr dirty="0" spc="395"/>
              <a:t> </a:t>
            </a:r>
            <a:r>
              <a:rPr dirty="0" spc="55"/>
              <a:t>both</a:t>
            </a:r>
            <a:r>
              <a:rPr dirty="0" spc="400"/>
              <a:t> </a:t>
            </a:r>
            <a:r>
              <a:rPr dirty="0"/>
              <a:t>oscillating.</a:t>
            </a:r>
            <a:r>
              <a:rPr dirty="0" spc="330"/>
              <a:t>  </a:t>
            </a:r>
            <a:r>
              <a:rPr dirty="0"/>
              <a:t>At</a:t>
            </a:r>
            <a:r>
              <a:rPr dirty="0" spc="395"/>
              <a:t> </a:t>
            </a:r>
            <a:r>
              <a:rPr dirty="0"/>
              <a:t>each</a:t>
            </a:r>
            <a:r>
              <a:rPr dirty="0" spc="400"/>
              <a:t> </a:t>
            </a:r>
            <a:r>
              <a:rPr dirty="0"/>
              <a:t>moment</a:t>
            </a:r>
            <a:r>
              <a:rPr dirty="0" spc="400"/>
              <a:t> </a:t>
            </a:r>
            <a:r>
              <a:rPr dirty="0"/>
              <a:t>each</a:t>
            </a:r>
            <a:r>
              <a:rPr dirty="0" spc="400"/>
              <a:t> </a:t>
            </a:r>
            <a:r>
              <a:rPr dirty="0" spc="-10"/>
              <a:t>string </a:t>
            </a:r>
            <a:r>
              <a:rPr dirty="0"/>
              <a:t>looks</a:t>
            </a:r>
            <a:r>
              <a:rPr dirty="0" spc="75"/>
              <a:t> </a:t>
            </a:r>
            <a:r>
              <a:rPr dirty="0"/>
              <a:t>like</a:t>
            </a:r>
            <a:r>
              <a:rPr dirty="0" spc="75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/>
              <a:t>sine</a:t>
            </a:r>
            <a:r>
              <a:rPr dirty="0" spc="75"/>
              <a:t> </a:t>
            </a:r>
            <a:r>
              <a:rPr dirty="0"/>
              <a:t>wave.</a:t>
            </a:r>
            <a:r>
              <a:rPr dirty="0" spc="42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two</a:t>
            </a:r>
            <a:r>
              <a:rPr dirty="0" spc="75"/>
              <a:t> </a:t>
            </a:r>
            <a:r>
              <a:rPr dirty="0"/>
              <a:t>oscillating</a:t>
            </a:r>
            <a:r>
              <a:rPr dirty="0" spc="75"/>
              <a:t> </a:t>
            </a:r>
            <a:r>
              <a:rPr dirty="0"/>
              <a:t>strings</a:t>
            </a:r>
            <a:r>
              <a:rPr dirty="0" spc="75"/>
              <a:t> </a:t>
            </a:r>
            <a:r>
              <a:rPr dirty="0"/>
              <a:t>have</a:t>
            </a:r>
            <a:r>
              <a:rPr dirty="0" spc="75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-20"/>
              <a:t>same </a:t>
            </a:r>
            <a:r>
              <a:rPr dirty="0"/>
              <a:t>wavelength,</a:t>
            </a:r>
            <a:r>
              <a:rPr dirty="0" spc="250"/>
              <a:t> </a:t>
            </a:r>
            <a:r>
              <a:rPr dirty="0" spc="80"/>
              <a:t>but</a:t>
            </a:r>
            <a:r>
              <a:rPr dirty="0" spc="220"/>
              <a:t> </a:t>
            </a:r>
            <a:r>
              <a:rPr dirty="0"/>
              <a:t>String</a:t>
            </a:r>
            <a:r>
              <a:rPr dirty="0" spc="220"/>
              <a:t> </a:t>
            </a:r>
            <a:r>
              <a:rPr dirty="0"/>
              <a:t>A</a:t>
            </a:r>
            <a:r>
              <a:rPr dirty="0" spc="220"/>
              <a:t> </a:t>
            </a:r>
            <a:r>
              <a:rPr dirty="0"/>
              <a:t>has</a:t>
            </a:r>
            <a:r>
              <a:rPr dirty="0" spc="215"/>
              <a:t> </a:t>
            </a:r>
            <a:r>
              <a:rPr dirty="0"/>
              <a:t>a</a:t>
            </a:r>
            <a:r>
              <a:rPr dirty="0" spc="220"/>
              <a:t> </a:t>
            </a:r>
            <a:r>
              <a:rPr dirty="0"/>
              <a:t>higher</a:t>
            </a:r>
            <a:r>
              <a:rPr dirty="0" spc="220"/>
              <a:t> </a:t>
            </a:r>
            <a:r>
              <a:rPr dirty="0"/>
              <a:t>frequency</a:t>
            </a:r>
            <a:r>
              <a:rPr dirty="0" spc="220"/>
              <a:t> </a:t>
            </a:r>
            <a:r>
              <a:rPr dirty="0" spc="70"/>
              <a:t>than</a:t>
            </a:r>
            <a:r>
              <a:rPr dirty="0" spc="220"/>
              <a:t> </a:t>
            </a:r>
            <a:r>
              <a:rPr dirty="0"/>
              <a:t>String</a:t>
            </a:r>
            <a:r>
              <a:rPr dirty="0" spc="215"/>
              <a:t> </a:t>
            </a:r>
            <a:r>
              <a:rPr dirty="0" spc="-25"/>
              <a:t>B. </a:t>
            </a:r>
            <a:r>
              <a:rPr dirty="0" spc="75"/>
              <a:t>What</a:t>
            </a:r>
            <a:r>
              <a:rPr dirty="0" spc="150"/>
              <a:t> </a:t>
            </a:r>
            <a:r>
              <a:rPr dirty="0"/>
              <a:t>does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/>
              <a:t>imply</a:t>
            </a:r>
            <a:r>
              <a:rPr dirty="0" spc="165"/>
              <a:t> </a:t>
            </a:r>
            <a:r>
              <a:rPr dirty="0" spc="50"/>
              <a:t>about</a:t>
            </a:r>
            <a:r>
              <a:rPr dirty="0" spc="160"/>
              <a:t> </a:t>
            </a:r>
            <a:r>
              <a:rPr dirty="0"/>
              <a:t>their</a:t>
            </a:r>
            <a:r>
              <a:rPr dirty="0" spc="165"/>
              <a:t> </a:t>
            </a:r>
            <a:r>
              <a:rPr dirty="0"/>
              <a:t>oscillations?</a:t>
            </a:r>
            <a:r>
              <a:rPr dirty="0" spc="585"/>
              <a:t>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/>
              <a:t>all</a:t>
            </a:r>
            <a:r>
              <a:rPr dirty="0" spc="165"/>
              <a:t> </a:t>
            </a:r>
            <a:r>
              <a:rPr dirty="0" spc="95"/>
              <a:t>that </a:t>
            </a:r>
            <a:r>
              <a:rPr dirty="0" spc="-10"/>
              <a:t>apply.)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3309123"/>
            <a:ext cx="8266430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at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closer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together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are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closer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together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over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 A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completes a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up-and-</a:t>
            </a:r>
            <a:r>
              <a:rPr dirty="0" sz="2450" spc="-20">
                <a:latin typeface="Times New Roman"/>
                <a:cs typeface="Times New Roman"/>
              </a:rPr>
              <a:t>down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cycle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watch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over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full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up-and-</a:t>
            </a:r>
            <a:r>
              <a:rPr dirty="0" sz="2450" spc="-20">
                <a:latin typeface="Times New Roman"/>
                <a:cs typeface="Times New Roman"/>
              </a:rPr>
              <a:t>down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cycle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String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95"/>
              <a:t> </a:t>
            </a:r>
            <a:r>
              <a:rPr dirty="0"/>
              <a:t>sources</a:t>
            </a:r>
            <a:r>
              <a:rPr dirty="0" spc="100"/>
              <a:t> </a:t>
            </a:r>
            <a:r>
              <a:rPr dirty="0"/>
              <a:t>emit</a:t>
            </a:r>
            <a:r>
              <a:rPr dirty="0" spc="95"/>
              <a:t> </a:t>
            </a:r>
            <a:r>
              <a:rPr dirty="0"/>
              <a:t>sine</a:t>
            </a:r>
            <a:r>
              <a:rPr dirty="0" spc="95"/>
              <a:t> </a:t>
            </a:r>
            <a:r>
              <a:rPr dirty="0"/>
              <a:t>waves.</a:t>
            </a:r>
            <a:r>
              <a:rPr dirty="0" spc="495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have</a:t>
            </a:r>
            <a:r>
              <a:rPr dirty="0" spc="95"/>
              <a:t> </a:t>
            </a:r>
            <a:r>
              <a:rPr dirty="0"/>
              <a:t>found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perfect</a:t>
            </a:r>
            <a:r>
              <a:rPr dirty="0" spc="95"/>
              <a:t> </a:t>
            </a:r>
            <a:r>
              <a:rPr dirty="0"/>
              <a:t>node:</a:t>
            </a:r>
            <a:r>
              <a:rPr dirty="0" spc="405"/>
              <a:t> </a:t>
            </a:r>
            <a:r>
              <a:rPr dirty="0" spc="-50"/>
              <a:t>a </a:t>
            </a:r>
            <a:r>
              <a:rPr dirty="0"/>
              <a:t>place</a:t>
            </a:r>
            <a:r>
              <a:rPr dirty="0" spc="60"/>
              <a:t> </a:t>
            </a:r>
            <a:r>
              <a:rPr dirty="0"/>
              <a:t>where</a:t>
            </a:r>
            <a:r>
              <a:rPr dirty="0" spc="60"/>
              <a:t> </a:t>
            </a:r>
            <a:r>
              <a:rPr dirty="0"/>
              <a:t>these</a:t>
            </a:r>
            <a:r>
              <a:rPr dirty="0" spc="55"/>
              <a:t> </a:t>
            </a:r>
            <a:r>
              <a:rPr dirty="0"/>
              <a:t>two</a:t>
            </a:r>
            <a:r>
              <a:rPr dirty="0" spc="60"/>
              <a:t> </a:t>
            </a:r>
            <a:r>
              <a:rPr dirty="0" spc="-30"/>
              <a:t>waves</a:t>
            </a:r>
            <a:r>
              <a:rPr dirty="0" spc="60"/>
              <a:t> </a:t>
            </a:r>
            <a:r>
              <a:rPr dirty="0"/>
              <a:t>cancel</a:t>
            </a:r>
            <a:r>
              <a:rPr dirty="0" spc="60"/>
              <a:t> </a:t>
            </a:r>
            <a:r>
              <a:rPr dirty="0"/>
              <a:t>perfectly,</a:t>
            </a:r>
            <a:r>
              <a:rPr dirty="0" spc="75"/>
              <a:t> </a:t>
            </a:r>
            <a:r>
              <a:rPr dirty="0"/>
              <a:t>so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/>
              <a:t>net</a:t>
            </a:r>
            <a:r>
              <a:rPr dirty="0" spc="60"/>
              <a:t> </a:t>
            </a:r>
            <a:r>
              <a:rPr dirty="0" spc="-10"/>
              <a:t>effect</a:t>
            </a:r>
            <a:r>
              <a:rPr dirty="0" spc="55"/>
              <a:t> </a:t>
            </a:r>
            <a:r>
              <a:rPr dirty="0" spc="95"/>
              <a:t>at </a:t>
            </a:r>
            <a:r>
              <a:rPr dirty="0"/>
              <a:t>your</a:t>
            </a:r>
            <a:r>
              <a:rPr dirty="0" spc="-55"/>
              <a:t> </a:t>
            </a:r>
            <a:r>
              <a:rPr dirty="0"/>
              <a:t>spot</a:t>
            </a:r>
            <a:r>
              <a:rPr dirty="0" spc="-50"/>
              <a:t> </a:t>
            </a:r>
            <a:r>
              <a:rPr dirty="0"/>
              <a:t>is</a:t>
            </a:r>
            <a:r>
              <a:rPr dirty="0" spc="-50"/>
              <a:t> </a:t>
            </a:r>
            <a:r>
              <a:rPr dirty="0"/>
              <a:t>nothing</a:t>
            </a:r>
            <a:r>
              <a:rPr dirty="0" spc="-50"/>
              <a:t> </a:t>
            </a:r>
            <a:r>
              <a:rPr dirty="0" spc="120"/>
              <a:t>at</a:t>
            </a:r>
            <a:r>
              <a:rPr dirty="0" spc="-50"/>
              <a:t> </a:t>
            </a:r>
            <a:r>
              <a:rPr dirty="0"/>
              <a:t>all,</a:t>
            </a:r>
            <a:r>
              <a:rPr dirty="0" spc="-25"/>
              <a:t> </a:t>
            </a:r>
            <a:r>
              <a:rPr dirty="0"/>
              <a:t>no</a:t>
            </a:r>
            <a:r>
              <a:rPr dirty="0" spc="-50"/>
              <a:t> </a:t>
            </a:r>
            <a:r>
              <a:rPr dirty="0" spc="70"/>
              <a:t>matter</a:t>
            </a:r>
            <a:r>
              <a:rPr dirty="0" spc="-50"/>
              <a:t> </a:t>
            </a:r>
            <a:r>
              <a:rPr dirty="0" spc="-55"/>
              <a:t>how</a:t>
            </a:r>
            <a:r>
              <a:rPr dirty="0" spc="-50"/>
              <a:t> </a:t>
            </a:r>
            <a:r>
              <a:rPr dirty="0" spc="-25"/>
              <a:t>long</a:t>
            </a:r>
            <a:r>
              <a:rPr dirty="0" spc="-50"/>
              <a:t> </a:t>
            </a:r>
            <a:r>
              <a:rPr dirty="0" spc="-20"/>
              <a:t>you</a:t>
            </a:r>
            <a:r>
              <a:rPr dirty="0" spc="-50"/>
              <a:t> </a:t>
            </a:r>
            <a:r>
              <a:rPr dirty="0" spc="-30"/>
              <a:t>keep</a:t>
            </a:r>
            <a:r>
              <a:rPr dirty="0" spc="-50"/>
              <a:t> </a:t>
            </a:r>
            <a:r>
              <a:rPr dirty="0" spc="-10"/>
              <a:t>watching. </a:t>
            </a:r>
            <a:r>
              <a:rPr dirty="0"/>
              <a:t>Which</a:t>
            </a:r>
            <a:r>
              <a:rPr dirty="0" spc="15"/>
              <a:t> </a:t>
            </a:r>
            <a:r>
              <a:rPr dirty="0"/>
              <a:t>of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70"/>
              <a:t>following</a:t>
            </a:r>
            <a:r>
              <a:rPr dirty="0" spc="20"/>
              <a:t> </a:t>
            </a:r>
            <a:r>
              <a:rPr dirty="0"/>
              <a:t>can</a:t>
            </a:r>
            <a:r>
              <a:rPr dirty="0" spc="25"/>
              <a:t> </a:t>
            </a:r>
            <a:r>
              <a:rPr dirty="0"/>
              <a:t>you</a:t>
            </a:r>
            <a:r>
              <a:rPr dirty="0" spc="25"/>
              <a:t> </a:t>
            </a:r>
            <a:r>
              <a:rPr dirty="0"/>
              <a:t>reasonably</a:t>
            </a:r>
            <a:r>
              <a:rPr dirty="0" spc="20"/>
              <a:t> </a:t>
            </a:r>
            <a:r>
              <a:rPr dirty="0"/>
              <a:t>conclude?</a:t>
            </a:r>
            <a:r>
              <a:rPr dirty="0" spc="245"/>
              <a:t> </a:t>
            </a:r>
            <a:r>
              <a:rPr dirty="0"/>
              <a:t>(Choose</a:t>
            </a:r>
            <a:r>
              <a:rPr dirty="0" spc="25"/>
              <a:t> </a:t>
            </a:r>
            <a:r>
              <a:rPr dirty="0" spc="-25"/>
              <a:t>all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80783"/>
            <a:ext cx="770255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emitting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emitting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amplitude.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emitting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95"/>
              <a:t> </a:t>
            </a:r>
            <a:r>
              <a:rPr dirty="0"/>
              <a:t>sources</a:t>
            </a:r>
            <a:r>
              <a:rPr dirty="0" spc="100"/>
              <a:t> </a:t>
            </a:r>
            <a:r>
              <a:rPr dirty="0"/>
              <a:t>emit</a:t>
            </a:r>
            <a:r>
              <a:rPr dirty="0" spc="95"/>
              <a:t> </a:t>
            </a:r>
            <a:r>
              <a:rPr dirty="0"/>
              <a:t>sine</a:t>
            </a:r>
            <a:r>
              <a:rPr dirty="0" spc="95"/>
              <a:t> </a:t>
            </a:r>
            <a:r>
              <a:rPr dirty="0"/>
              <a:t>waves.</a:t>
            </a:r>
            <a:r>
              <a:rPr dirty="0" spc="495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have</a:t>
            </a:r>
            <a:r>
              <a:rPr dirty="0" spc="95"/>
              <a:t> </a:t>
            </a:r>
            <a:r>
              <a:rPr dirty="0"/>
              <a:t>found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perfect</a:t>
            </a:r>
            <a:r>
              <a:rPr dirty="0" spc="95"/>
              <a:t> </a:t>
            </a:r>
            <a:r>
              <a:rPr dirty="0"/>
              <a:t>node:</a:t>
            </a:r>
            <a:r>
              <a:rPr dirty="0" spc="405"/>
              <a:t> </a:t>
            </a:r>
            <a:r>
              <a:rPr dirty="0" spc="-50"/>
              <a:t>a </a:t>
            </a:r>
            <a:r>
              <a:rPr dirty="0"/>
              <a:t>place</a:t>
            </a:r>
            <a:r>
              <a:rPr dirty="0" spc="60"/>
              <a:t> </a:t>
            </a:r>
            <a:r>
              <a:rPr dirty="0"/>
              <a:t>where</a:t>
            </a:r>
            <a:r>
              <a:rPr dirty="0" spc="60"/>
              <a:t> </a:t>
            </a:r>
            <a:r>
              <a:rPr dirty="0"/>
              <a:t>these</a:t>
            </a:r>
            <a:r>
              <a:rPr dirty="0" spc="55"/>
              <a:t> </a:t>
            </a:r>
            <a:r>
              <a:rPr dirty="0"/>
              <a:t>two</a:t>
            </a:r>
            <a:r>
              <a:rPr dirty="0" spc="60"/>
              <a:t> </a:t>
            </a:r>
            <a:r>
              <a:rPr dirty="0" spc="-30"/>
              <a:t>waves</a:t>
            </a:r>
            <a:r>
              <a:rPr dirty="0" spc="60"/>
              <a:t> </a:t>
            </a:r>
            <a:r>
              <a:rPr dirty="0"/>
              <a:t>cancel</a:t>
            </a:r>
            <a:r>
              <a:rPr dirty="0" spc="60"/>
              <a:t> </a:t>
            </a:r>
            <a:r>
              <a:rPr dirty="0"/>
              <a:t>perfectly,</a:t>
            </a:r>
            <a:r>
              <a:rPr dirty="0" spc="75"/>
              <a:t> </a:t>
            </a:r>
            <a:r>
              <a:rPr dirty="0"/>
              <a:t>so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/>
              <a:t>net</a:t>
            </a:r>
            <a:r>
              <a:rPr dirty="0" spc="60"/>
              <a:t> </a:t>
            </a:r>
            <a:r>
              <a:rPr dirty="0" spc="-10"/>
              <a:t>effect</a:t>
            </a:r>
            <a:r>
              <a:rPr dirty="0" spc="55"/>
              <a:t> </a:t>
            </a:r>
            <a:r>
              <a:rPr dirty="0" spc="95"/>
              <a:t>at </a:t>
            </a:r>
            <a:r>
              <a:rPr dirty="0"/>
              <a:t>your</a:t>
            </a:r>
            <a:r>
              <a:rPr dirty="0" spc="-55"/>
              <a:t> </a:t>
            </a:r>
            <a:r>
              <a:rPr dirty="0"/>
              <a:t>spot</a:t>
            </a:r>
            <a:r>
              <a:rPr dirty="0" spc="-50"/>
              <a:t> </a:t>
            </a:r>
            <a:r>
              <a:rPr dirty="0"/>
              <a:t>is</a:t>
            </a:r>
            <a:r>
              <a:rPr dirty="0" spc="-50"/>
              <a:t> </a:t>
            </a:r>
            <a:r>
              <a:rPr dirty="0"/>
              <a:t>nothing</a:t>
            </a:r>
            <a:r>
              <a:rPr dirty="0" spc="-50"/>
              <a:t> </a:t>
            </a:r>
            <a:r>
              <a:rPr dirty="0" spc="120"/>
              <a:t>at</a:t>
            </a:r>
            <a:r>
              <a:rPr dirty="0" spc="-50"/>
              <a:t> </a:t>
            </a:r>
            <a:r>
              <a:rPr dirty="0"/>
              <a:t>all,</a:t>
            </a:r>
            <a:r>
              <a:rPr dirty="0" spc="-25"/>
              <a:t> </a:t>
            </a:r>
            <a:r>
              <a:rPr dirty="0"/>
              <a:t>no</a:t>
            </a:r>
            <a:r>
              <a:rPr dirty="0" spc="-50"/>
              <a:t> </a:t>
            </a:r>
            <a:r>
              <a:rPr dirty="0" spc="70"/>
              <a:t>matter</a:t>
            </a:r>
            <a:r>
              <a:rPr dirty="0" spc="-50"/>
              <a:t> </a:t>
            </a:r>
            <a:r>
              <a:rPr dirty="0" spc="-55"/>
              <a:t>how</a:t>
            </a:r>
            <a:r>
              <a:rPr dirty="0" spc="-50"/>
              <a:t> </a:t>
            </a:r>
            <a:r>
              <a:rPr dirty="0" spc="-25"/>
              <a:t>long</a:t>
            </a:r>
            <a:r>
              <a:rPr dirty="0" spc="-50"/>
              <a:t> </a:t>
            </a:r>
            <a:r>
              <a:rPr dirty="0" spc="-20"/>
              <a:t>you</a:t>
            </a:r>
            <a:r>
              <a:rPr dirty="0" spc="-50"/>
              <a:t> </a:t>
            </a:r>
            <a:r>
              <a:rPr dirty="0" spc="-30"/>
              <a:t>keep</a:t>
            </a:r>
            <a:r>
              <a:rPr dirty="0" spc="-50"/>
              <a:t> </a:t>
            </a:r>
            <a:r>
              <a:rPr dirty="0" spc="-10"/>
              <a:t>watching. </a:t>
            </a:r>
            <a:r>
              <a:rPr dirty="0"/>
              <a:t>Which</a:t>
            </a:r>
            <a:r>
              <a:rPr dirty="0" spc="15"/>
              <a:t> </a:t>
            </a:r>
            <a:r>
              <a:rPr dirty="0"/>
              <a:t>of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70"/>
              <a:t>following</a:t>
            </a:r>
            <a:r>
              <a:rPr dirty="0" spc="20"/>
              <a:t> </a:t>
            </a:r>
            <a:r>
              <a:rPr dirty="0"/>
              <a:t>can</a:t>
            </a:r>
            <a:r>
              <a:rPr dirty="0" spc="25"/>
              <a:t> </a:t>
            </a:r>
            <a:r>
              <a:rPr dirty="0"/>
              <a:t>you</a:t>
            </a:r>
            <a:r>
              <a:rPr dirty="0" spc="25"/>
              <a:t> </a:t>
            </a:r>
            <a:r>
              <a:rPr dirty="0"/>
              <a:t>reasonably</a:t>
            </a:r>
            <a:r>
              <a:rPr dirty="0" spc="20"/>
              <a:t> </a:t>
            </a:r>
            <a:r>
              <a:rPr dirty="0"/>
              <a:t>conclude?</a:t>
            </a:r>
            <a:r>
              <a:rPr dirty="0" spc="245"/>
              <a:t> </a:t>
            </a:r>
            <a:r>
              <a:rPr dirty="0"/>
              <a:t>(Choose</a:t>
            </a:r>
            <a:r>
              <a:rPr dirty="0" spc="25"/>
              <a:t> </a:t>
            </a:r>
            <a:r>
              <a:rPr dirty="0" spc="-25"/>
              <a:t>all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771398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emitting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emitting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amplitude.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emitting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082675" algn="l"/>
                <a:tab pos="1466215" algn="l"/>
                <a:tab pos="2628265" algn="l"/>
                <a:tab pos="3534410" algn="l"/>
                <a:tab pos="4295140" algn="l"/>
                <a:tab pos="5082540" algn="l"/>
                <a:tab pos="5472430" algn="l"/>
                <a:tab pos="5745480" algn="l"/>
                <a:tab pos="6483985" algn="l"/>
                <a:tab pos="6870065" algn="l"/>
                <a:tab pos="8023859" algn="l"/>
              </a:tabLst>
            </a:pPr>
            <a:r>
              <a:rPr dirty="0" spc="-10"/>
              <a:t>Crowds</a:t>
            </a:r>
            <a:r>
              <a:rPr dirty="0"/>
              <a:t>	</a:t>
            </a:r>
            <a:r>
              <a:rPr dirty="0" spc="95"/>
              <a:t>at</a:t>
            </a:r>
            <a:r>
              <a:rPr dirty="0"/>
              <a:t>	</a:t>
            </a:r>
            <a:r>
              <a:rPr dirty="0" spc="-10"/>
              <a:t>sporting</a:t>
            </a:r>
            <a:r>
              <a:rPr dirty="0"/>
              <a:t>	</a:t>
            </a:r>
            <a:r>
              <a:rPr dirty="0" spc="-10"/>
              <a:t>events</a:t>
            </a:r>
            <a:r>
              <a:rPr dirty="0"/>
              <a:t>	</a:t>
            </a:r>
            <a:r>
              <a:rPr dirty="0" spc="-10"/>
              <a:t>often</a:t>
            </a:r>
            <a:r>
              <a:rPr dirty="0"/>
              <a:t>	</a:t>
            </a:r>
            <a:r>
              <a:rPr dirty="0" spc="-10"/>
              <a:t>simulate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20"/>
              <a:t>wave</a:t>
            </a:r>
            <a:r>
              <a:rPr dirty="0"/>
              <a:t>	</a:t>
            </a:r>
            <a:r>
              <a:rPr dirty="0" spc="-25"/>
              <a:t>as</a:t>
            </a:r>
            <a:r>
              <a:rPr dirty="0"/>
              <a:t>	</a:t>
            </a:r>
            <a:r>
              <a:rPr dirty="0" spc="-10"/>
              <a:t>follows.</a:t>
            </a:r>
            <a:r>
              <a:rPr dirty="0"/>
              <a:t>	</a:t>
            </a:r>
            <a:r>
              <a:rPr dirty="0" spc="-90"/>
              <a:t>A </a:t>
            </a:r>
            <a:r>
              <a:rPr dirty="0" spc="-10"/>
              <a:t>few</a:t>
            </a:r>
            <a:r>
              <a:rPr dirty="0" spc="220"/>
              <a:t> </a:t>
            </a:r>
            <a:r>
              <a:rPr dirty="0"/>
              <a:t>fans</a:t>
            </a:r>
            <a:r>
              <a:rPr dirty="0" spc="229"/>
              <a:t> </a:t>
            </a:r>
            <a:r>
              <a:rPr dirty="0" spc="50"/>
              <a:t>stand</a:t>
            </a:r>
            <a:r>
              <a:rPr dirty="0" spc="229"/>
              <a:t> </a:t>
            </a:r>
            <a:r>
              <a:rPr dirty="0" spc="-25"/>
              <a:t>up.</a:t>
            </a:r>
            <a:r>
              <a:rPr dirty="0"/>
              <a:t>	</a:t>
            </a:r>
            <a:r>
              <a:rPr dirty="0" spc="-575"/>
              <a:t> </a:t>
            </a:r>
            <a:r>
              <a:rPr dirty="0"/>
              <a:t>As</a:t>
            </a:r>
            <a:r>
              <a:rPr dirty="0" spc="400"/>
              <a:t> </a:t>
            </a:r>
            <a:r>
              <a:rPr dirty="0"/>
              <a:t>they</a:t>
            </a:r>
            <a:r>
              <a:rPr dirty="0" spc="395"/>
              <a:t> </a:t>
            </a:r>
            <a:r>
              <a:rPr dirty="0"/>
              <a:t>sit</a:t>
            </a:r>
            <a:r>
              <a:rPr dirty="0" spc="395"/>
              <a:t> </a:t>
            </a:r>
            <a:r>
              <a:rPr dirty="0" spc="-10"/>
              <a:t>down,</a:t>
            </a:r>
            <a:r>
              <a:rPr dirty="0"/>
              <a:t>	the</a:t>
            </a:r>
            <a:r>
              <a:rPr dirty="0" spc="420"/>
              <a:t> </a:t>
            </a:r>
            <a:r>
              <a:rPr dirty="0"/>
              <a:t>people</a:t>
            </a:r>
            <a:r>
              <a:rPr dirty="0" spc="420"/>
              <a:t> </a:t>
            </a:r>
            <a:r>
              <a:rPr dirty="0"/>
              <a:t>to</a:t>
            </a:r>
            <a:r>
              <a:rPr dirty="0" spc="420"/>
              <a:t> </a:t>
            </a:r>
            <a:r>
              <a:rPr dirty="0"/>
              <a:t>their</a:t>
            </a:r>
            <a:r>
              <a:rPr dirty="0" spc="420"/>
              <a:t> </a:t>
            </a:r>
            <a:r>
              <a:rPr dirty="0" spc="-10"/>
              <a:t>right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967952"/>
            <a:ext cx="8255634" cy="26809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 spc="50">
                <a:latin typeface="Times New Roman"/>
                <a:cs typeface="Times New Roman"/>
              </a:rPr>
              <a:t>stand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up.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sits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people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stand </a:t>
            </a:r>
            <a:r>
              <a:rPr dirty="0" sz="2450">
                <a:latin typeface="Times New Roman"/>
                <a:cs typeface="Times New Roman"/>
              </a:rPr>
              <a:t>up,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on.</a:t>
            </a:r>
            <a:r>
              <a:rPr dirty="0" sz="2450" spc="19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visual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effect,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distance,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 </a:t>
            </a:r>
            <a:r>
              <a:rPr dirty="0" sz="2450">
                <a:latin typeface="Times New Roman"/>
                <a:cs typeface="Times New Roman"/>
              </a:rPr>
              <a:t>rippling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crowd.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Now,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stadium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starts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wave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propagates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while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fan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starts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propagates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left.</a:t>
            </a:r>
            <a:r>
              <a:rPr dirty="0" sz="2450" spc="80">
                <a:latin typeface="Times New Roman"/>
                <a:cs typeface="Times New Roman"/>
              </a:rPr>
              <a:t>  </a:t>
            </a:r>
            <a:r>
              <a:rPr dirty="0" sz="2450" spc="-20">
                <a:latin typeface="Times New Roman"/>
                <a:cs typeface="Times New Roman"/>
              </a:rPr>
              <a:t>When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waves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meet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middle,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obey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law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linear </a:t>
            </a:r>
            <a:r>
              <a:rPr dirty="0" sz="2450">
                <a:latin typeface="Times New Roman"/>
                <a:cs typeface="Times New Roman"/>
              </a:rPr>
              <a:t>superposition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exactly,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approximately,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all?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082675" algn="l"/>
                <a:tab pos="1466215" algn="l"/>
                <a:tab pos="2628265" algn="l"/>
                <a:tab pos="3534410" algn="l"/>
                <a:tab pos="4295140" algn="l"/>
                <a:tab pos="5082540" algn="l"/>
                <a:tab pos="5472430" algn="l"/>
                <a:tab pos="5745480" algn="l"/>
                <a:tab pos="6483985" algn="l"/>
                <a:tab pos="6870065" algn="l"/>
                <a:tab pos="8023859" algn="l"/>
              </a:tabLst>
            </a:pPr>
            <a:r>
              <a:rPr dirty="0" spc="-10"/>
              <a:t>Crowds</a:t>
            </a:r>
            <a:r>
              <a:rPr dirty="0"/>
              <a:t>	</a:t>
            </a:r>
            <a:r>
              <a:rPr dirty="0" spc="95"/>
              <a:t>at</a:t>
            </a:r>
            <a:r>
              <a:rPr dirty="0"/>
              <a:t>	</a:t>
            </a:r>
            <a:r>
              <a:rPr dirty="0" spc="-10"/>
              <a:t>sporting</a:t>
            </a:r>
            <a:r>
              <a:rPr dirty="0"/>
              <a:t>	</a:t>
            </a:r>
            <a:r>
              <a:rPr dirty="0" spc="-10"/>
              <a:t>events</a:t>
            </a:r>
            <a:r>
              <a:rPr dirty="0"/>
              <a:t>	</a:t>
            </a:r>
            <a:r>
              <a:rPr dirty="0" spc="-10"/>
              <a:t>often</a:t>
            </a:r>
            <a:r>
              <a:rPr dirty="0"/>
              <a:t>	</a:t>
            </a:r>
            <a:r>
              <a:rPr dirty="0" spc="-10"/>
              <a:t>simulate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20"/>
              <a:t>wave</a:t>
            </a:r>
            <a:r>
              <a:rPr dirty="0"/>
              <a:t>	</a:t>
            </a:r>
            <a:r>
              <a:rPr dirty="0" spc="-25"/>
              <a:t>as</a:t>
            </a:r>
            <a:r>
              <a:rPr dirty="0"/>
              <a:t>	</a:t>
            </a:r>
            <a:r>
              <a:rPr dirty="0" spc="-10"/>
              <a:t>follows.</a:t>
            </a:r>
            <a:r>
              <a:rPr dirty="0"/>
              <a:t>	</a:t>
            </a:r>
            <a:r>
              <a:rPr dirty="0" spc="-90"/>
              <a:t>A </a:t>
            </a:r>
            <a:r>
              <a:rPr dirty="0" spc="-10"/>
              <a:t>few</a:t>
            </a:r>
            <a:r>
              <a:rPr dirty="0" spc="220"/>
              <a:t> </a:t>
            </a:r>
            <a:r>
              <a:rPr dirty="0"/>
              <a:t>fans</a:t>
            </a:r>
            <a:r>
              <a:rPr dirty="0" spc="229"/>
              <a:t> </a:t>
            </a:r>
            <a:r>
              <a:rPr dirty="0" spc="50"/>
              <a:t>stand</a:t>
            </a:r>
            <a:r>
              <a:rPr dirty="0" spc="229"/>
              <a:t> </a:t>
            </a:r>
            <a:r>
              <a:rPr dirty="0" spc="-25"/>
              <a:t>up.</a:t>
            </a:r>
            <a:r>
              <a:rPr dirty="0"/>
              <a:t>	</a:t>
            </a:r>
            <a:r>
              <a:rPr dirty="0" spc="-575"/>
              <a:t> </a:t>
            </a:r>
            <a:r>
              <a:rPr dirty="0"/>
              <a:t>As</a:t>
            </a:r>
            <a:r>
              <a:rPr dirty="0" spc="400"/>
              <a:t> </a:t>
            </a:r>
            <a:r>
              <a:rPr dirty="0"/>
              <a:t>they</a:t>
            </a:r>
            <a:r>
              <a:rPr dirty="0" spc="395"/>
              <a:t> </a:t>
            </a:r>
            <a:r>
              <a:rPr dirty="0"/>
              <a:t>sit</a:t>
            </a:r>
            <a:r>
              <a:rPr dirty="0" spc="395"/>
              <a:t> </a:t>
            </a:r>
            <a:r>
              <a:rPr dirty="0" spc="-10"/>
              <a:t>down,</a:t>
            </a:r>
            <a:r>
              <a:rPr dirty="0"/>
              <a:t>	the</a:t>
            </a:r>
            <a:r>
              <a:rPr dirty="0" spc="420"/>
              <a:t> </a:t>
            </a:r>
            <a:r>
              <a:rPr dirty="0"/>
              <a:t>people</a:t>
            </a:r>
            <a:r>
              <a:rPr dirty="0" spc="420"/>
              <a:t> </a:t>
            </a:r>
            <a:r>
              <a:rPr dirty="0"/>
              <a:t>to</a:t>
            </a:r>
            <a:r>
              <a:rPr dirty="0" spc="420"/>
              <a:t> </a:t>
            </a:r>
            <a:r>
              <a:rPr dirty="0"/>
              <a:t>their</a:t>
            </a:r>
            <a:r>
              <a:rPr dirty="0" spc="420"/>
              <a:t> </a:t>
            </a:r>
            <a:r>
              <a:rPr dirty="0" spc="-10"/>
              <a:t>right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967952"/>
            <a:ext cx="8267700" cy="44018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>
              <a:lnSpc>
                <a:spcPct val="101699"/>
              </a:lnSpc>
              <a:spcBef>
                <a:spcPts val="75"/>
              </a:spcBef>
            </a:pPr>
            <a:r>
              <a:rPr dirty="0" sz="2450" spc="50">
                <a:latin typeface="Times New Roman"/>
                <a:cs typeface="Times New Roman"/>
              </a:rPr>
              <a:t>stand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up.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sits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people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stand </a:t>
            </a:r>
            <a:r>
              <a:rPr dirty="0" sz="2450">
                <a:latin typeface="Times New Roman"/>
                <a:cs typeface="Times New Roman"/>
              </a:rPr>
              <a:t>up,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on.</a:t>
            </a:r>
            <a:r>
              <a:rPr dirty="0" sz="2450" spc="19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visual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effect,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distance,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 </a:t>
            </a:r>
            <a:r>
              <a:rPr dirty="0" sz="2450">
                <a:latin typeface="Times New Roman"/>
                <a:cs typeface="Times New Roman"/>
              </a:rPr>
              <a:t>rippling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crowd.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Now,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stadium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starts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wave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propagates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while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fan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starts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propagates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left.</a:t>
            </a:r>
            <a:r>
              <a:rPr dirty="0" sz="2450" spc="80">
                <a:latin typeface="Times New Roman"/>
                <a:cs typeface="Times New Roman"/>
              </a:rPr>
              <a:t>  </a:t>
            </a:r>
            <a:r>
              <a:rPr dirty="0" sz="2450" spc="-20">
                <a:latin typeface="Times New Roman"/>
                <a:cs typeface="Times New Roman"/>
              </a:rPr>
              <a:t>When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waves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meet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middle,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will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obey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law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linear </a:t>
            </a:r>
            <a:r>
              <a:rPr dirty="0" sz="2450">
                <a:latin typeface="Times New Roman"/>
                <a:cs typeface="Times New Roman"/>
              </a:rPr>
              <a:t>superposition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exactly,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approximately,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all?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59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3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approximately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obey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su- </a:t>
            </a:r>
            <a:r>
              <a:rPr dirty="0" sz="2450">
                <a:latin typeface="Times New Roman"/>
                <a:cs typeface="Times New Roman"/>
              </a:rPr>
              <a:t>perposition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nobody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going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just </a:t>
            </a:r>
            <a:r>
              <a:rPr dirty="0" sz="2450">
                <a:latin typeface="Times New Roman"/>
                <a:cs typeface="Times New Roman"/>
              </a:rPr>
              <a:t>standing,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“standing”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point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“standing,”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standing.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51815" algn="l"/>
                <a:tab pos="654050" algn="l"/>
                <a:tab pos="1320165" algn="l"/>
                <a:tab pos="1534795" algn="l"/>
                <a:tab pos="2399665" algn="l"/>
                <a:tab pos="2854325" algn="l"/>
                <a:tab pos="3275329" algn="l"/>
                <a:tab pos="3778885" algn="l"/>
                <a:tab pos="3867785" algn="l"/>
                <a:tab pos="4319270" algn="l"/>
                <a:tab pos="5062220" algn="l"/>
                <a:tab pos="5086985" algn="l"/>
                <a:tab pos="5958205" algn="l"/>
                <a:tab pos="6261735" algn="l"/>
                <a:tab pos="7005320" algn="l"/>
                <a:tab pos="7144384" algn="l"/>
                <a:tab pos="7564755" algn="l"/>
                <a:tab pos="8010525" algn="l"/>
              </a:tabLst>
            </a:pPr>
            <a:r>
              <a:rPr dirty="0" spc="-25"/>
              <a:t>The</a:t>
            </a:r>
            <a:r>
              <a:rPr dirty="0"/>
              <a:t>		</a:t>
            </a:r>
            <a:r>
              <a:rPr dirty="0" spc="-10"/>
              <a:t>image</a:t>
            </a:r>
            <a:r>
              <a:rPr dirty="0"/>
              <a:t>	</a:t>
            </a:r>
            <a:r>
              <a:rPr dirty="0" spc="-20"/>
              <a:t>below</a:t>
            </a:r>
            <a:r>
              <a:rPr dirty="0"/>
              <a:t>	</a:t>
            </a:r>
            <a:r>
              <a:rPr dirty="0" spc="-10"/>
              <a:t>shows</a:t>
            </a:r>
            <a:r>
              <a:rPr dirty="0"/>
              <a:t>	</a:t>
            </a:r>
            <a:r>
              <a:rPr dirty="0" spc="-25"/>
              <a:t>two</a:t>
            </a:r>
            <a:r>
              <a:rPr dirty="0"/>
              <a:t>		</a:t>
            </a:r>
            <a:r>
              <a:rPr dirty="0" spc="-10"/>
              <a:t>speakers</a:t>
            </a:r>
            <a:r>
              <a:rPr dirty="0"/>
              <a:t>	</a:t>
            </a:r>
            <a:r>
              <a:rPr dirty="0" spc="-10"/>
              <a:t>emitting</a:t>
            </a:r>
            <a:r>
              <a:rPr dirty="0"/>
              <a:t>	</a:t>
            </a:r>
            <a:r>
              <a:rPr dirty="0" spc="-10"/>
              <a:t>sound</a:t>
            </a:r>
            <a:r>
              <a:rPr dirty="0"/>
              <a:t>		</a:t>
            </a:r>
            <a:r>
              <a:rPr dirty="0" spc="-10"/>
              <a:t>waves</a:t>
            </a:r>
            <a:r>
              <a:rPr dirty="0"/>
              <a:t>	</a:t>
            </a:r>
            <a:r>
              <a:rPr dirty="0" spc="-130"/>
              <a:t>of 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same</a:t>
            </a:r>
            <a:r>
              <a:rPr dirty="0"/>
              <a:t>	</a:t>
            </a:r>
            <a:r>
              <a:rPr dirty="0" spc="-10"/>
              <a:t>wavelength</a:t>
            </a:r>
            <a:r>
              <a:rPr dirty="0"/>
              <a:t>	</a:t>
            </a:r>
            <a:r>
              <a:rPr dirty="0" spc="114" b="0" i="1">
                <a:latin typeface="Bookman Old Style"/>
                <a:cs typeface="Bookman Old Style"/>
              </a:rPr>
              <a:t>λ</a:t>
            </a:r>
            <a:r>
              <a:rPr dirty="0" spc="365" b="0" i="1">
                <a:latin typeface="Bookman Old Style"/>
                <a:cs typeface="Bookman Old Style"/>
              </a:rPr>
              <a:t> </a:t>
            </a:r>
            <a:r>
              <a:rPr dirty="0" spc="-25"/>
              <a:t>and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same</a:t>
            </a:r>
            <a:r>
              <a:rPr dirty="0"/>
              <a:t>		</a:t>
            </a:r>
            <a:r>
              <a:rPr dirty="0" spc="-10"/>
              <a:t>initial</a:t>
            </a:r>
            <a:r>
              <a:rPr dirty="0"/>
              <a:t>	</a:t>
            </a:r>
            <a:r>
              <a:rPr dirty="0" spc="-10"/>
              <a:t>phase.</a:t>
            </a:r>
            <a:r>
              <a:rPr dirty="0"/>
              <a:t>	</a:t>
            </a:r>
            <a:r>
              <a:rPr dirty="0" spc="-25"/>
              <a:t>Let</a:t>
            </a:r>
            <a:r>
              <a:rPr dirty="0"/>
              <a:t>	</a:t>
            </a:r>
            <a:r>
              <a:rPr dirty="0" spc="-10"/>
              <a:t>Point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0719" y="1967952"/>
            <a:ext cx="8330565" cy="15424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508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halfway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speakers,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Point</a:t>
            </a:r>
            <a:endParaRPr sz="2450">
              <a:latin typeface="Times New Roman"/>
              <a:cs typeface="Times New Roman"/>
            </a:endParaRPr>
          </a:p>
          <a:p>
            <a:pPr algn="just" marL="50800" marR="42545">
              <a:lnSpc>
                <a:spcPts val="2990"/>
              </a:lnSpc>
              <a:spcBef>
                <a:spcPts val="105"/>
              </a:spcBef>
            </a:pP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4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opposite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wall.</a:t>
            </a:r>
            <a:r>
              <a:rPr dirty="0" sz="2450" spc="30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any </a:t>
            </a:r>
            <a:r>
              <a:rPr dirty="0" sz="2450">
                <a:latin typeface="Times New Roman"/>
                <a:cs typeface="Times New Roman"/>
              </a:rPr>
              <a:t>combination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D</a:t>
            </a:r>
            <a:r>
              <a:rPr dirty="0" baseline="-9485" sz="3075" b="0" i="1">
                <a:latin typeface="Bookman Old Style"/>
                <a:cs typeface="Bookman Old Style"/>
              </a:rPr>
              <a:t>sp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 spc="105" b="0" i="1">
                <a:latin typeface="Bookman Old Style"/>
                <a:cs typeface="Bookman Old Style"/>
              </a:rPr>
              <a:t>L</a:t>
            </a:r>
            <a:r>
              <a:rPr dirty="0" sz="2450" spc="105">
                <a:latin typeface="Times New Roman"/>
                <a:cs typeface="Times New Roman"/>
              </a:rPr>
              <a:t>,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λ</a:t>
            </a:r>
            <a:r>
              <a:rPr dirty="0" sz="2450" spc="2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waves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 </a:t>
            </a:r>
            <a:r>
              <a:rPr dirty="0" sz="2450">
                <a:latin typeface="Times New Roman"/>
                <a:cs typeface="Times New Roman"/>
              </a:rPr>
              <a:t>interfere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B?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3508057"/>
            <a:ext cx="4041648" cy="28955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51815" algn="l"/>
                <a:tab pos="654050" algn="l"/>
                <a:tab pos="1320165" algn="l"/>
                <a:tab pos="1534795" algn="l"/>
                <a:tab pos="2399665" algn="l"/>
                <a:tab pos="2854325" algn="l"/>
                <a:tab pos="3275329" algn="l"/>
                <a:tab pos="3778885" algn="l"/>
                <a:tab pos="3867785" algn="l"/>
                <a:tab pos="4319270" algn="l"/>
                <a:tab pos="5062220" algn="l"/>
                <a:tab pos="5086985" algn="l"/>
                <a:tab pos="5958205" algn="l"/>
                <a:tab pos="6261735" algn="l"/>
                <a:tab pos="7005320" algn="l"/>
                <a:tab pos="7144384" algn="l"/>
                <a:tab pos="7564755" algn="l"/>
                <a:tab pos="8010525" algn="l"/>
              </a:tabLst>
            </a:pPr>
            <a:r>
              <a:rPr dirty="0" spc="-25"/>
              <a:t>The</a:t>
            </a:r>
            <a:r>
              <a:rPr dirty="0"/>
              <a:t>		</a:t>
            </a:r>
            <a:r>
              <a:rPr dirty="0" spc="-10"/>
              <a:t>image</a:t>
            </a:r>
            <a:r>
              <a:rPr dirty="0"/>
              <a:t>	</a:t>
            </a:r>
            <a:r>
              <a:rPr dirty="0" spc="-20"/>
              <a:t>below</a:t>
            </a:r>
            <a:r>
              <a:rPr dirty="0"/>
              <a:t>	</a:t>
            </a:r>
            <a:r>
              <a:rPr dirty="0" spc="-10"/>
              <a:t>shows</a:t>
            </a:r>
            <a:r>
              <a:rPr dirty="0"/>
              <a:t>	</a:t>
            </a:r>
            <a:r>
              <a:rPr dirty="0" spc="-25"/>
              <a:t>two</a:t>
            </a:r>
            <a:r>
              <a:rPr dirty="0"/>
              <a:t>		</a:t>
            </a:r>
            <a:r>
              <a:rPr dirty="0" spc="-10"/>
              <a:t>speakers</a:t>
            </a:r>
            <a:r>
              <a:rPr dirty="0"/>
              <a:t>	</a:t>
            </a:r>
            <a:r>
              <a:rPr dirty="0" spc="-10"/>
              <a:t>emitting</a:t>
            </a:r>
            <a:r>
              <a:rPr dirty="0"/>
              <a:t>	</a:t>
            </a:r>
            <a:r>
              <a:rPr dirty="0" spc="-10"/>
              <a:t>sound</a:t>
            </a:r>
            <a:r>
              <a:rPr dirty="0"/>
              <a:t>		</a:t>
            </a:r>
            <a:r>
              <a:rPr dirty="0" spc="-10"/>
              <a:t>waves</a:t>
            </a:r>
            <a:r>
              <a:rPr dirty="0"/>
              <a:t>	</a:t>
            </a:r>
            <a:r>
              <a:rPr dirty="0" spc="-130"/>
              <a:t>of 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same</a:t>
            </a:r>
            <a:r>
              <a:rPr dirty="0"/>
              <a:t>	</a:t>
            </a:r>
            <a:r>
              <a:rPr dirty="0" spc="-10"/>
              <a:t>wavelength</a:t>
            </a:r>
            <a:r>
              <a:rPr dirty="0"/>
              <a:t>	</a:t>
            </a:r>
            <a:r>
              <a:rPr dirty="0" spc="114" b="0" i="1">
                <a:latin typeface="Bookman Old Style"/>
                <a:cs typeface="Bookman Old Style"/>
              </a:rPr>
              <a:t>λ</a:t>
            </a:r>
            <a:r>
              <a:rPr dirty="0" spc="365" b="0" i="1">
                <a:latin typeface="Bookman Old Style"/>
                <a:cs typeface="Bookman Old Style"/>
              </a:rPr>
              <a:t> </a:t>
            </a:r>
            <a:r>
              <a:rPr dirty="0" spc="-25"/>
              <a:t>and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same</a:t>
            </a:r>
            <a:r>
              <a:rPr dirty="0"/>
              <a:t>		</a:t>
            </a:r>
            <a:r>
              <a:rPr dirty="0" spc="-10"/>
              <a:t>initial</a:t>
            </a:r>
            <a:r>
              <a:rPr dirty="0"/>
              <a:t>	</a:t>
            </a:r>
            <a:r>
              <a:rPr dirty="0" spc="-10"/>
              <a:t>phase.</a:t>
            </a:r>
            <a:r>
              <a:rPr dirty="0"/>
              <a:t>	</a:t>
            </a:r>
            <a:r>
              <a:rPr dirty="0" spc="-25"/>
              <a:t>Let</a:t>
            </a:r>
            <a:r>
              <a:rPr dirty="0"/>
              <a:t>	</a:t>
            </a:r>
            <a:r>
              <a:rPr dirty="0" spc="-10"/>
              <a:t>Point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0719" y="1967952"/>
            <a:ext cx="8330565" cy="15424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508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halfway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speakers,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Point</a:t>
            </a:r>
            <a:endParaRPr sz="2450">
              <a:latin typeface="Times New Roman"/>
              <a:cs typeface="Times New Roman"/>
            </a:endParaRPr>
          </a:p>
          <a:p>
            <a:pPr algn="just" marL="50800" marR="42545">
              <a:lnSpc>
                <a:spcPts val="2990"/>
              </a:lnSpc>
              <a:spcBef>
                <a:spcPts val="105"/>
              </a:spcBef>
            </a:pP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4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opposite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far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wall.</a:t>
            </a:r>
            <a:r>
              <a:rPr dirty="0" sz="2450" spc="30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any </a:t>
            </a:r>
            <a:r>
              <a:rPr dirty="0" sz="2450">
                <a:latin typeface="Times New Roman"/>
                <a:cs typeface="Times New Roman"/>
              </a:rPr>
              <a:t>combination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D</a:t>
            </a:r>
            <a:r>
              <a:rPr dirty="0" baseline="-9485" sz="3075" b="0" i="1">
                <a:latin typeface="Bookman Old Style"/>
                <a:cs typeface="Bookman Old Style"/>
              </a:rPr>
              <a:t>sp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 spc="105" b="0" i="1">
                <a:latin typeface="Bookman Old Style"/>
                <a:cs typeface="Bookman Old Style"/>
              </a:rPr>
              <a:t>L</a:t>
            </a:r>
            <a:r>
              <a:rPr dirty="0" sz="2450" spc="105">
                <a:latin typeface="Times New Roman"/>
                <a:cs typeface="Times New Roman"/>
              </a:rPr>
              <a:t>,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λ</a:t>
            </a:r>
            <a:r>
              <a:rPr dirty="0" sz="2450" spc="2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waves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 </a:t>
            </a:r>
            <a:r>
              <a:rPr dirty="0" sz="2450">
                <a:latin typeface="Times New Roman"/>
                <a:cs typeface="Times New Roman"/>
              </a:rPr>
              <a:t>interfere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B?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3508057"/>
            <a:ext cx="4041648" cy="28955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07758" y="6658177"/>
            <a:ext cx="8266430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1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No.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non-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quantities,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other.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So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waves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reach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06759"/>
            <a:ext cx="8256270" cy="270319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5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699"/>
              </a:lnSpc>
              <a:spcBef>
                <a:spcPts val="1150"/>
              </a:spcBef>
            </a:pPr>
            <a:r>
              <a:rPr dirty="0" sz="2450">
                <a:latin typeface="Times New Roman"/>
                <a:cs typeface="Times New Roman"/>
              </a:rPr>
              <a:t>Alice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shakes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her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repeatedly,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sending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 </a:t>
            </a:r>
            <a:r>
              <a:rPr dirty="0" sz="2450">
                <a:latin typeface="Times New Roman"/>
                <a:cs typeface="Times New Roman"/>
              </a:rPr>
              <a:t>traveling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4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4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end.</a:t>
            </a:r>
            <a:r>
              <a:rPr dirty="0" sz="2450" spc="34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Bob</a:t>
            </a:r>
            <a:r>
              <a:rPr dirty="0" sz="2450" spc="4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 </a:t>
            </a:r>
            <a:r>
              <a:rPr dirty="0" sz="2450">
                <a:latin typeface="Times New Roman"/>
                <a:cs typeface="Times New Roman"/>
              </a:rPr>
              <a:t>thing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sending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traveling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wave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Alice.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True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 </a:t>
            </a:r>
            <a:r>
              <a:rPr dirty="0" sz="2450">
                <a:latin typeface="Times New Roman"/>
                <a:cs typeface="Times New Roman"/>
              </a:rPr>
              <a:t>false: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shaking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interference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whole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stays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flat,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never moving.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7065" cy="487934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51974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  <a:spcBef>
                <a:spcPts val="1150"/>
              </a:spcBef>
            </a:pPr>
            <a:r>
              <a:rPr dirty="0" sz="2450">
                <a:latin typeface="Times New Roman"/>
                <a:cs typeface="Times New Roman"/>
              </a:rPr>
              <a:t>Alice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shakes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her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repeatedly,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sending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 </a:t>
            </a:r>
            <a:r>
              <a:rPr dirty="0" sz="2450">
                <a:latin typeface="Times New Roman"/>
                <a:cs typeface="Times New Roman"/>
              </a:rPr>
              <a:t>traveling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4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4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end.</a:t>
            </a:r>
            <a:r>
              <a:rPr dirty="0" sz="2450" spc="34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Bob</a:t>
            </a:r>
            <a:r>
              <a:rPr dirty="0" sz="2450" spc="4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 </a:t>
            </a:r>
            <a:r>
              <a:rPr dirty="0" sz="2450">
                <a:latin typeface="Times New Roman"/>
                <a:cs typeface="Times New Roman"/>
              </a:rPr>
              <a:t>thing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sending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traveling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wave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towards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Alice.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True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 </a:t>
            </a:r>
            <a:r>
              <a:rPr dirty="0" sz="2450">
                <a:latin typeface="Times New Roman"/>
                <a:cs typeface="Times New Roman"/>
              </a:rPr>
              <a:t>false: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shaking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interference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whole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stays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flat,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never moving.</a:t>
            </a:r>
            <a:endParaRPr sz="2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639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-10">
                <a:latin typeface="Times New Roman"/>
                <a:cs typeface="Times New Roman"/>
              </a:rPr>
              <a:t>False.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  <a:spcBef>
                <a:spcPts val="595"/>
              </a:spcBef>
            </a:pPr>
            <a:r>
              <a:rPr dirty="0" sz="2450" spc="-30">
                <a:latin typeface="Times New Roman"/>
                <a:cs typeface="Times New Roman"/>
              </a:rPr>
              <a:t>Alice’s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Bob’s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left.</a:t>
            </a:r>
            <a:r>
              <a:rPr dirty="0" sz="2450" spc="8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at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her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his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troughs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com- </a:t>
            </a:r>
            <a:r>
              <a:rPr dirty="0" sz="2450">
                <a:latin typeface="Times New Roman"/>
                <a:cs typeface="Times New Roman"/>
              </a:rPr>
              <a:t>pletely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later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not </a:t>
            </a:r>
            <a:r>
              <a:rPr dirty="0" sz="2450">
                <a:latin typeface="Times New Roman"/>
                <a:cs typeface="Times New Roman"/>
              </a:rPr>
              <a:t>line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rope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cannot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stay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flat.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Source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/>
              <a:t>emits</a:t>
            </a:r>
            <a:r>
              <a:rPr dirty="0" spc="-20"/>
              <a:t> </a:t>
            </a:r>
            <a:r>
              <a:rPr dirty="0"/>
              <a:t>light</a:t>
            </a:r>
            <a:r>
              <a:rPr dirty="0" spc="-15"/>
              <a:t> </a:t>
            </a:r>
            <a:r>
              <a:rPr dirty="0" spc="-30"/>
              <a:t>of</a:t>
            </a:r>
            <a:r>
              <a:rPr dirty="0" spc="-20"/>
              <a:t> </a:t>
            </a:r>
            <a:r>
              <a:rPr dirty="0"/>
              <a:t>only</a:t>
            </a:r>
            <a:r>
              <a:rPr dirty="0" spc="-20"/>
              <a:t> </a:t>
            </a:r>
            <a:r>
              <a:rPr dirty="0"/>
              <a:t>one</a:t>
            </a:r>
            <a:r>
              <a:rPr dirty="0" spc="-15"/>
              <a:t> </a:t>
            </a:r>
            <a:r>
              <a:rPr dirty="0" spc="-35"/>
              <a:t>frequency,</a:t>
            </a:r>
            <a:r>
              <a:rPr dirty="0"/>
              <a:t> radiating</a:t>
            </a:r>
            <a:r>
              <a:rPr dirty="0" spc="-20"/>
              <a:t> </a:t>
            </a:r>
            <a:r>
              <a:rPr dirty="0"/>
              <a:t>outward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 spc="-50"/>
              <a:t>a </a:t>
            </a:r>
            <a:r>
              <a:rPr dirty="0"/>
              <a:t>sphere.</a:t>
            </a:r>
            <a:r>
              <a:rPr dirty="0" spc="220"/>
              <a:t> </a:t>
            </a:r>
            <a:r>
              <a:rPr dirty="0" spc="-30"/>
              <a:t>Source</a:t>
            </a:r>
            <a:r>
              <a:rPr dirty="0" spc="-80"/>
              <a:t> </a:t>
            </a:r>
            <a:r>
              <a:rPr dirty="0"/>
              <a:t>B</a:t>
            </a:r>
            <a:r>
              <a:rPr dirty="0" spc="-80"/>
              <a:t> </a:t>
            </a:r>
            <a:r>
              <a:rPr dirty="0"/>
              <a:t>emits</a:t>
            </a:r>
            <a:r>
              <a:rPr dirty="0" spc="-80"/>
              <a:t> </a:t>
            </a:r>
            <a:r>
              <a:rPr dirty="0"/>
              <a:t>light</a:t>
            </a:r>
            <a:r>
              <a:rPr dirty="0" spc="-80"/>
              <a:t> </a:t>
            </a:r>
            <a:r>
              <a:rPr dirty="0" spc="-95"/>
              <a:t>of</a:t>
            </a:r>
            <a:r>
              <a:rPr dirty="0" spc="-60"/>
              <a:t> </a:t>
            </a:r>
            <a:r>
              <a:rPr dirty="0" spc="114"/>
              <a:t>that</a:t>
            </a:r>
            <a:r>
              <a:rPr dirty="0" spc="-80"/>
              <a:t> </a:t>
            </a:r>
            <a:r>
              <a:rPr dirty="0"/>
              <a:t>same</a:t>
            </a:r>
            <a:r>
              <a:rPr dirty="0" spc="-80"/>
              <a:t> </a:t>
            </a:r>
            <a:r>
              <a:rPr dirty="0" spc="-40"/>
              <a:t>frequency,</a:t>
            </a:r>
            <a:r>
              <a:rPr dirty="0" spc="-50"/>
              <a:t> </a:t>
            </a:r>
            <a:r>
              <a:rPr dirty="0" spc="-25"/>
              <a:t>also</a:t>
            </a:r>
            <a:r>
              <a:rPr dirty="0" spc="-80"/>
              <a:t> </a:t>
            </a:r>
            <a:r>
              <a:rPr dirty="0" spc="-10"/>
              <a:t>radiating </a:t>
            </a:r>
            <a:r>
              <a:rPr dirty="0"/>
              <a:t>out</a:t>
            </a:r>
            <a:r>
              <a:rPr dirty="0" spc="90"/>
              <a:t> </a:t>
            </a:r>
            <a:r>
              <a:rPr dirty="0"/>
              <a:t>from</a:t>
            </a:r>
            <a:r>
              <a:rPr dirty="0" spc="95"/>
              <a:t> </a:t>
            </a:r>
            <a:r>
              <a:rPr dirty="0"/>
              <a:t>itself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sphere.</a:t>
            </a:r>
            <a:r>
              <a:rPr dirty="0" spc="350"/>
              <a:t> </a:t>
            </a:r>
            <a:r>
              <a:rPr dirty="0"/>
              <a:t>Light</a:t>
            </a:r>
            <a:r>
              <a:rPr dirty="0" spc="100"/>
              <a:t> </a:t>
            </a:r>
            <a:r>
              <a:rPr dirty="0"/>
              <a:t>from</a:t>
            </a:r>
            <a:r>
              <a:rPr dirty="0" spc="100"/>
              <a:t> </a:t>
            </a:r>
            <a:r>
              <a:rPr dirty="0" spc="55"/>
              <a:t>both</a:t>
            </a:r>
            <a:r>
              <a:rPr dirty="0" spc="100"/>
              <a:t> </a:t>
            </a:r>
            <a:r>
              <a:rPr dirty="0" spc="-10"/>
              <a:t>sources</a:t>
            </a:r>
            <a:r>
              <a:rPr dirty="0" spc="95"/>
              <a:t> </a:t>
            </a:r>
            <a:r>
              <a:rPr dirty="0"/>
              <a:t>hits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10"/>
              <a:t>wall. </a:t>
            </a:r>
            <a:r>
              <a:rPr dirty="0"/>
              <a:t>Will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60"/>
              <a:t> </a:t>
            </a:r>
            <a:r>
              <a:rPr dirty="0"/>
              <a:t>see</a:t>
            </a:r>
            <a:r>
              <a:rPr dirty="0" spc="160"/>
              <a:t> </a:t>
            </a:r>
            <a:r>
              <a:rPr dirty="0"/>
              <a:t>constructive</a:t>
            </a:r>
            <a:r>
              <a:rPr dirty="0" spc="160"/>
              <a:t> </a:t>
            </a:r>
            <a:r>
              <a:rPr dirty="0"/>
              <a:t>or</a:t>
            </a:r>
            <a:r>
              <a:rPr dirty="0" spc="160"/>
              <a:t> </a:t>
            </a:r>
            <a:r>
              <a:rPr dirty="0"/>
              <a:t>destructive</a:t>
            </a:r>
            <a:r>
              <a:rPr dirty="0" spc="160"/>
              <a:t> </a:t>
            </a:r>
            <a:r>
              <a:rPr dirty="0"/>
              <a:t>interference</a:t>
            </a:r>
            <a:r>
              <a:rPr dirty="0" spc="160"/>
              <a:t> </a:t>
            </a:r>
            <a:r>
              <a:rPr dirty="0"/>
              <a:t>on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20"/>
              <a:t>back </a:t>
            </a:r>
            <a:r>
              <a:rPr dirty="0"/>
              <a:t>wall?</a:t>
            </a:r>
            <a:r>
              <a:rPr dirty="0" spc="110"/>
              <a:t> </a:t>
            </a:r>
            <a:r>
              <a:rPr dirty="0"/>
              <a:t>(Choose</a:t>
            </a:r>
            <a:r>
              <a:rPr dirty="0" spc="-80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3160902"/>
            <a:ext cx="1859280" cy="100965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4304365"/>
            <a:ext cx="8260715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constructive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(bright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light).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(dim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light).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Constructive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interference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places,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(some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regions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bright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dim).</a:t>
            </a:r>
            <a:endParaRPr sz="2450">
              <a:latin typeface="Times New Roman"/>
              <a:cs typeface="Times New Roman"/>
            </a:endParaRPr>
          </a:p>
          <a:p>
            <a:pPr marL="386080" marR="635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placement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relative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Source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/>
              <a:t>emits</a:t>
            </a:r>
            <a:r>
              <a:rPr dirty="0" spc="-20"/>
              <a:t> </a:t>
            </a:r>
            <a:r>
              <a:rPr dirty="0"/>
              <a:t>light</a:t>
            </a:r>
            <a:r>
              <a:rPr dirty="0" spc="-15"/>
              <a:t> </a:t>
            </a:r>
            <a:r>
              <a:rPr dirty="0" spc="-30"/>
              <a:t>of</a:t>
            </a:r>
            <a:r>
              <a:rPr dirty="0" spc="-20"/>
              <a:t> </a:t>
            </a:r>
            <a:r>
              <a:rPr dirty="0"/>
              <a:t>only</a:t>
            </a:r>
            <a:r>
              <a:rPr dirty="0" spc="-20"/>
              <a:t> </a:t>
            </a:r>
            <a:r>
              <a:rPr dirty="0"/>
              <a:t>one</a:t>
            </a:r>
            <a:r>
              <a:rPr dirty="0" spc="-15"/>
              <a:t> </a:t>
            </a:r>
            <a:r>
              <a:rPr dirty="0" spc="-35"/>
              <a:t>frequency,</a:t>
            </a:r>
            <a:r>
              <a:rPr dirty="0"/>
              <a:t> radiating</a:t>
            </a:r>
            <a:r>
              <a:rPr dirty="0" spc="-20"/>
              <a:t> </a:t>
            </a:r>
            <a:r>
              <a:rPr dirty="0"/>
              <a:t>outward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 spc="-50"/>
              <a:t>a </a:t>
            </a:r>
            <a:r>
              <a:rPr dirty="0"/>
              <a:t>sphere.</a:t>
            </a:r>
            <a:r>
              <a:rPr dirty="0" spc="220"/>
              <a:t> </a:t>
            </a:r>
            <a:r>
              <a:rPr dirty="0" spc="-30"/>
              <a:t>Source</a:t>
            </a:r>
            <a:r>
              <a:rPr dirty="0" spc="-80"/>
              <a:t> </a:t>
            </a:r>
            <a:r>
              <a:rPr dirty="0"/>
              <a:t>B</a:t>
            </a:r>
            <a:r>
              <a:rPr dirty="0" spc="-80"/>
              <a:t> </a:t>
            </a:r>
            <a:r>
              <a:rPr dirty="0"/>
              <a:t>emits</a:t>
            </a:r>
            <a:r>
              <a:rPr dirty="0" spc="-80"/>
              <a:t> </a:t>
            </a:r>
            <a:r>
              <a:rPr dirty="0"/>
              <a:t>light</a:t>
            </a:r>
            <a:r>
              <a:rPr dirty="0" spc="-80"/>
              <a:t> </a:t>
            </a:r>
            <a:r>
              <a:rPr dirty="0" spc="-95"/>
              <a:t>of</a:t>
            </a:r>
            <a:r>
              <a:rPr dirty="0" spc="-60"/>
              <a:t> </a:t>
            </a:r>
            <a:r>
              <a:rPr dirty="0" spc="114"/>
              <a:t>that</a:t>
            </a:r>
            <a:r>
              <a:rPr dirty="0" spc="-80"/>
              <a:t> </a:t>
            </a:r>
            <a:r>
              <a:rPr dirty="0"/>
              <a:t>same</a:t>
            </a:r>
            <a:r>
              <a:rPr dirty="0" spc="-80"/>
              <a:t> </a:t>
            </a:r>
            <a:r>
              <a:rPr dirty="0" spc="-40"/>
              <a:t>frequency,</a:t>
            </a:r>
            <a:r>
              <a:rPr dirty="0" spc="-50"/>
              <a:t> </a:t>
            </a:r>
            <a:r>
              <a:rPr dirty="0" spc="-25"/>
              <a:t>also</a:t>
            </a:r>
            <a:r>
              <a:rPr dirty="0" spc="-80"/>
              <a:t> </a:t>
            </a:r>
            <a:r>
              <a:rPr dirty="0" spc="-10"/>
              <a:t>radiating </a:t>
            </a:r>
            <a:r>
              <a:rPr dirty="0"/>
              <a:t>out</a:t>
            </a:r>
            <a:r>
              <a:rPr dirty="0" spc="90"/>
              <a:t> </a:t>
            </a:r>
            <a:r>
              <a:rPr dirty="0"/>
              <a:t>from</a:t>
            </a:r>
            <a:r>
              <a:rPr dirty="0" spc="95"/>
              <a:t> </a:t>
            </a:r>
            <a:r>
              <a:rPr dirty="0"/>
              <a:t>itself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sphere.</a:t>
            </a:r>
            <a:r>
              <a:rPr dirty="0" spc="350"/>
              <a:t> </a:t>
            </a:r>
            <a:r>
              <a:rPr dirty="0"/>
              <a:t>Light</a:t>
            </a:r>
            <a:r>
              <a:rPr dirty="0" spc="100"/>
              <a:t> </a:t>
            </a:r>
            <a:r>
              <a:rPr dirty="0"/>
              <a:t>from</a:t>
            </a:r>
            <a:r>
              <a:rPr dirty="0" spc="100"/>
              <a:t> </a:t>
            </a:r>
            <a:r>
              <a:rPr dirty="0" spc="55"/>
              <a:t>both</a:t>
            </a:r>
            <a:r>
              <a:rPr dirty="0" spc="100"/>
              <a:t> </a:t>
            </a:r>
            <a:r>
              <a:rPr dirty="0" spc="-10"/>
              <a:t>sources</a:t>
            </a:r>
            <a:r>
              <a:rPr dirty="0" spc="95"/>
              <a:t> </a:t>
            </a:r>
            <a:r>
              <a:rPr dirty="0"/>
              <a:t>hits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10"/>
              <a:t>wall. </a:t>
            </a:r>
            <a:r>
              <a:rPr dirty="0"/>
              <a:t>Will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60"/>
              <a:t> </a:t>
            </a:r>
            <a:r>
              <a:rPr dirty="0"/>
              <a:t>see</a:t>
            </a:r>
            <a:r>
              <a:rPr dirty="0" spc="160"/>
              <a:t> </a:t>
            </a:r>
            <a:r>
              <a:rPr dirty="0"/>
              <a:t>constructive</a:t>
            </a:r>
            <a:r>
              <a:rPr dirty="0" spc="160"/>
              <a:t> </a:t>
            </a:r>
            <a:r>
              <a:rPr dirty="0"/>
              <a:t>or</a:t>
            </a:r>
            <a:r>
              <a:rPr dirty="0" spc="160"/>
              <a:t> </a:t>
            </a:r>
            <a:r>
              <a:rPr dirty="0"/>
              <a:t>destructive</a:t>
            </a:r>
            <a:r>
              <a:rPr dirty="0" spc="160"/>
              <a:t> </a:t>
            </a:r>
            <a:r>
              <a:rPr dirty="0"/>
              <a:t>interference</a:t>
            </a:r>
            <a:r>
              <a:rPr dirty="0" spc="160"/>
              <a:t> </a:t>
            </a:r>
            <a:r>
              <a:rPr dirty="0"/>
              <a:t>on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20"/>
              <a:t>back </a:t>
            </a:r>
            <a:r>
              <a:rPr dirty="0"/>
              <a:t>wall?</a:t>
            </a:r>
            <a:r>
              <a:rPr dirty="0" spc="110"/>
              <a:t> </a:t>
            </a:r>
            <a:r>
              <a:rPr dirty="0"/>
              <a:t>(Choose</a:t>
            </a:r>
            <a:r>
              <a:rPr dirty="0" spc="-80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3160902"/>
            <a:ext cx="1859280" cy="100965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4304365"/>
            <a:ext cx="8268334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constructive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(bright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light).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(dim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light).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Constructive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interference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places,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destructive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(some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regions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bright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dim).</a:t>
            </a:r>
            <a:endParaRPr sz="2450">
              <a:latin typeface="Times New Roman"/>
              <a:cs typeface="Times New Roman"/>
            </a:endParaRPr>
          </a:p>
          <a:p>
            <a:pPr marL="393065" marR="635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placement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relative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phases.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9996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3.2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Young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Double-</a:t>
            </a:r>
            <a:r>
              <a:rPr dirty="0" sz="1700" b="1">
                <a:latin typeface="Georgia"/>
                <a:cs typeface="Georgia"/>
              </a:rPr>
              <a:t>Slit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Experiment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93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Running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45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45"/>
              <a:t> </a:t>
            </a:r>
            <a:r>
              <a:rPr dirty="0"/>
              <a:t>experiment</a:t>
            </a:r>
            <a:r>
              <a:rPr dirty="0" spc="45"/>
              <a:t> </a:t>
            </a:r>
            <a:r>
              <a:rPr dirty="0"/>
              <a:t>with</a:t>
            </a:r>
            <a:r>
              <a:rPr dirty="0" spc="45"/>
              <a:t> </a:t>
            </a:r>
            <a:r>
              <a:rPr dirty="0"/>
              <a:t>light,</a:t>
            </a:r>
            <a:r>
              <a:rPr dirty="0" spc="60"/>
              <a:t> </a:t>
            </a:r>
            <a:r>
              <a:rPr dirty="0"/>
              <a:t>you</a:t>
            </a:r>
            <a:r>
              <a:rPr dirty="0" spc="45"/>
              <a:t> </a:t>
            </a:r>
            <a:r>
              <a:rPr dirty="0"/>
              <a:t>identify</a:t>
            </a:r>
            <a:r>
              <a:rPr dirty="0" spc="45"/>
              <a:t> </a:t>
            </a:r>
            <a:r>
              <a:rPr dirty="0"/>
              <a:t>a</a:t>
            </a:r>
            <a:r>
              <a:rPr dirty="0" spc="45"/>
              <a:t> </a:t>
            </a:r>
            <a:r>
              <a:rPr dirty="0" spc="-20"/>
              <a:t>par- </a:t>
            </a:r>
            <a:r>
              <a:rPr dirty="0"/>
              <a:t>ticular</a:t>
            </a:r>
            <a:r>
              <a:rPr dirty="0" spc="150"/>
              <a:t> </a:t>
            </a:r>
            <a:r>
              <a:rPr dirty="0"/>
              <a:t>point</a:t>
            </a:r>
            <a:r>
              <a:rPr dirty="0" spc="160"/>
              <a:t> </a:t>
            </a:r>
            <a:r>
              <a:rPr dirty="0"/>
              <a:t>on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back</a:t>
            </a:r>
            <a:r>
              <a:rPr dirty="0" spc="155"/>
              <a:t> </a:t>
            </a:r>
            <a:r>
              <a:rPr dirty="0"/>
              <a:t>wall</a:t>
            </a:r>
            <a:r>
              <a:rPr dirty="0" spc="160"/>
              <a:t> </a:t>
            </a:r>
            <a:r>
              <a:rPr dirty="0"/>
              <a:t>as</a:t>
            </a:r>
            <a:r>
              <a:rPr dirty="0" spc="165"/>
              <a:t> </a:t>
            </a:r>
            <a:r>
              <a:rPr dirty="0"/>
              <a:t>a</a:t>
            </a:r>
            <a:r>
              <a:rPr dirty="0" spc="160"/>
              <a:t> </a:t>
            </a:r>
            <a:r>
              <a:rPr dirty="0"/>
              <a:t>local</a:t>
            </a:r>
            <a:r>
              <a:rPr dirty="0" spc="155"/>
              <a:t> </a:t>
            </a:r>
            <a:r>
              <a:rPr dirty="0"/>
              <a:t>maximum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-10"/>
              <a:t>brightness. </a:t>
            </a:r>
            <a:r>
              <a:rPr dirty="0" spc="75"/>
              <a:t>What</a:t>
            </a:r>
            <a:r>
              <a:rPr dirty="0" spc="-10"/>
              <a:t> </a:t>
            </a:r>
            <a:r>
              <a:rPr dirty="0"/>
              <a:t>do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/>
              <a:t>conclude?</a:t>
            </a:r>
            <a:r>
              <a:rPr dirty="0" spc="200"/>
              <a:t> </a:t>
            </a:r>
            <a:r>
              <a:rPr dirty="0"/>
              <a:t>(Choose</a:t>
            </a:r>
            <a:r>
              <a:rPr dirty="0" spc="-10"/>
              <a:t>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58809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paths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length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paths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differ,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differ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mul-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tiple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paths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differ,</a:t>
            </a:r>
            <a:r>
              <a:rPr dirty="0" sz="2450" spc="80">
                <a:latin typeface="Times New Roman"/>
                <a:cs typeface="Times New Roman"/>
              </a:rPr>
              <a:t> but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differ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mul-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tiple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plus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wavelength.</a:t>
            </a:r>
            <a:endParaRPr sz="2450">
              <a:latin typeface="Times New Roman"/>
              <a:cs typeface="Times New Roman"/>
            </a:endParaRPr>
          </a:p>
          <a:p>
            <a:pPr marL="386080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  <a:tab pos="1016635" algn="l"/>
                <a:tab pos="2171065" algn="l"/>
                <a:tab pos="2886710" algn="l"/>
                <a:tab pos="3479800" algn="l"/>
                <a:tab pos="4266565" algn="l"/>
                <a:tab pos="4652010" algn="l"/>
                <a:tab pos="5335270" algn="l"/>
                <a:tab pos="5846445" algn="l"/>
                <a:tab pos="6168390" algn="l"/>
                <a:tab pos="6697980" algn="l"/>
                <a:tab pos="7456805" algn="l"/>
                <a:tab pos="7844155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distance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this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point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each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slit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same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93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Running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45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45"/>
              <a:t> </a:t>
            </a:r>
            <a:r>
              <a:rPr dirty="0"/>
              <a:t>experiment</a:t>
            </a:r>
            <a:r>
              <a:rPr dirty="0" spc="45"/>
              <a:t> </a:t>
            </a:r>
            <a:r>
              <a:rPr dirty="0"/>
              <a:t>with</a:t>
            </a:r>
            <a:r>
              <a:rPr dirty="0" spc="45"/>
              <a:t> </a:t>
            </a:r>
            <a:r>
              <a:rPr dirty="0"/>
              <a:t>light,</a:t>
            </a:r>
            <a:r>
              <a:rPr dirty="0" spc="60"/>
              <a:t> </a:t>
            </a:r>
            <a:r>
              <a:rPr dirty="0"/>
              <a:t>you</a:t>
            </a:r>
            <a:r>
              <a:rPr dirty="0" spc="45"/>
              <a:t> </a:t>
            </a:r>
            <a:r>
              <a:rPr dirty="0"/>
              <a:t>identify</a:t>
            </a:r>
            <a:r>
              <a:rPr dirty="0" spc="45"/>
              <a:t> </a:t>
            </a:r>
            <a:r>
              <a:rPr dirty="0"/>
              <a:t>a</a:t>
            </a:r>
            <a:r>
              <a:rPr dirty="0" spc="45"/>
              <a:t> </a:t>
            </a:r>
            <a:r>
              <a:rPr dirty="0" spc="-20"/>
              <a:t>par- </a:t>
            </a:r>
            <a:r>
              <a:rPr dirty="0"/>
              <a:t>ticular</a:t>
            </a:r>
            <a:r>
              <a:rPr dirty="0" spc="150"/>
              <a:t> </a:t>
            </a:r>
            <a:r>
              <a:rPr dirty="0"/>
              <a:t>point</a:t>
            </a:r>
            <a:r>
              <a:rPr dirty="0" spc="160"/>
              <a:t> </a:t>
            </a:r>
            <a:r>
              <a:rPr dirty="0"/>
              <a:t>on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back</a:t>
            </a:r>
            <a:r>
              <a:rPr dirty="0" spc="155"/>
              <a:t> </a:t>
            </a:r>
            <a:r>
              <a:rPr dirty="0"/>
              <a:t>wall</a:t>
            </a:r>
            <a:r>
              <a:rPr dirty="0" spc="160"/>
              <a:t> </a:t>
            </a:r>
            <a:r>
              <a:rPr dirty="0"/>
              <a:t>as</a:t>
            </a:r>
            <a:r>
              <a:rPr dirty="0" spc="165"/>
              <a:t> </a:t>
            </a:r>
            <a:r>
              <a:rPr dirty="0"/>
              <a:t>a</a:t>
            </a:r>
            <a:r>
              <a:rPr dirty="0" spc="160"/>
              <a:t> </a:t>
            </a:r>
            <a:r>
              <a:rPr dirty="0"/>
              <a:t>local</a:t>
            </a:r>
            <a:r>
              <a:rPr dirty="0" spc="155"/>
              <a:t> </a:t>
            </a:r>
            <a:r>
              <a:rPr dirty="0"/>
              <a:t>maximum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-10"/>
              <a:t>brightness. </a:t>
            </a:r>
            <a:r>
              <a:rPr dirty="0" spc="75"/>
              <a:t>What</a:t>
            </a:r>
            <a:r>
              <a:rPr dirty="0" spc="-10"/>
              <a:t> </a:t>
            </a:r>
            <a:r>
              <a:rPr dirty="0"/>
              <a:t>do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/>
              <a:t>conclude?</a:t>
            </a:r>
            <a:r>
              <a:rPr dirty="0" spc="200"/>
              <a:t> </a:t>
            </a:r>
            <a:r>
              <a:rPr dirty="0"/>
              <a:t>(Choose</a:t>
            </a:r>
            <a:r>
              <a:rPr dirty="0" spc="-10"/>
              <a:t>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6430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paths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length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paths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differ,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differ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mul-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tiple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paths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differ,</a:t>
            </a:r>
            <a:r>
              <a:rPr dirty="0" sz="2450" spc="80">
                <a:latin typeface="Times New Roman"/>
                <a:cs typeface="Times New Roman"/>
              </a:rPr>
              <a:t> but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differ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mul-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tiple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plus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wavelength.</a:t>
            </a:r>
            <a:endParaRPr sz="2450">
              <a:latin typeface="Times New Roman"/>
              <a:cs typeface="Times New Roman"/>
            </a:endParaRPr>
          </a:p>
          <a:p>
            <a:pPr marL="393065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1023619" algn="l"/>
                <a:tab pos="2178685" algn="l"/>
                <a:tab pos="2893695" algn="l"/>
                <a:tab pos="3487420" algn="l"/>
                <a:tab pos="4273550" algn="l"/>
                <a:tab pos="4659630" algn="l"/>
                <a:tab pos="5342255" algn="l"/>
                <a:tab pos="5854065" algn="l"/>
                <a:tab pos="6175375" algn="l"/>
                <a:tab pos="6705600" algn="l"/>
                <a:tab pos="7463790" algn="l"/>
                <a:tab pos="785114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distance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this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point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each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slit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same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505779" y="878291"/>
            <a:ext cx="34677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7341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445"/>
              <a:t> </a:t>
            </a:r>
            <a:r>
              <a:rPr dirty="0"/>
              <a:t>evil</a:t>
            </a:r>
            <a:r>
              <a:rPr dirty="0" spc="459"/>
              <a:t> </a:t>
            </a:r>
            <a:r>
              <a:rPr dirty="0"/>
              <a:t>scientist</a:t>
            </a:r>
            <a:r>
              <a:rPr dirty="0" spc="455"/>
              <a:t> </a:t>
            </a:r>
            <a:r>
              <a:rPr dirty="0"/>
              <a:t>Dr.</a:t>
            </a:r>
            <a:r>
              <a:rPr dirty="0" spc="415"/>
              <a:t>  </a:t>
            </a:r>
            <a:r>
              <a:rPr dirty="0"/>
              <a:t>Horrible</a:t>
            </a:r>
            <a:r>
              <a:rPr dirty="0" spc="459"/>
              <a:t> </a:t>
            </a:r>
            <a:r>
              <a:rPr dirty="0"/>
              <a:t>is</a:t>
            </a:r>
            <a:r>
              <a:rPr dirty="0" spc="455"/>
              <a:t> </a:t>
            </a:r>
            <a:r>
              <a:rPr dirty="0"/>
              <a:t>experimenting</a:t>
            </a:r>
            <a:r>
              <a:rPr dirty="0" spc="455"/>
              <a:t> </a:t>
            </a:r>
            <a:r>
              <a:rPr dirty="0"/>
              <a:t>with</a:t>
            </a:r>
            <a:r>
              <a:rPr dirty="0" spc="455"/>
              <a:t> </a:t>
            </a:r>
            <a:r>
              <a:rPr dirty="0"/>
              <a:t>his</a:t>
            </a:r>
            <a:r>
              <a:rPr dirty="0" spc="459"/>
              <a:t> </a:t>
            </a:r>
            <a:r>
              <a:rPr dirty="0" spc="-25"/>
              <a:t>new </a:t>
            </a:r>
            <a:r>
              <a:rPr dirty="0" spc="-50"/>
              <a:t>“Freeze</a:t>
            </a:r>
            <a:r>
              <a:rPr dirty="0" spc="-105"/>
              <a:t> </a:t>
            </a:r>
            <a:r>
              <a:rPr dirty="0" spc="-25"/>
              <a:t>Ray,”</a:t>
            </a:r>
            <a:r>
              <a:rPr dirty="0" spc="-85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/>
              <a:t>red</a:t>
            </a:r>
            <a:r>
              <a:rPr dirty="0" spc="-60"/>
              <a:t> </a:t>
            </a:r>
            <a:r>
              <a:rPr dirty="0"/>
              <a:t>beam</a:t>
            </a:r>
            <a:r>
              <a:rPr dirty="0" spc="-70"/>
              <a:t> </a:t>
            </a:r>
            <a:r>
              <a:rPr dirty="0" spc="114"/>
              <a:t>that</a:t>
            </a:r>
            <a:r>
              <a:rPr dirty="0" spc="-70"/>
              <a:t> </a:t>
            </a:r>
            <a:r>
              <a:rPr dirty="0" spc="-75"/>
              <a:t>comes</a:t>
            </a:r>
            <a:r>
              <a:rPr dirty="0" spc="-70"/>
              <a:t> </a:t>
            </a:r>
            <a:r>
              <a:rPr dirty="0"/>
              <a:t>out</a:t>
            </a:r>
            <a:r>
              <a:rPr dirty="0" spc="-65"/>
              <a:t> </a:t>
            </a:r>
            <a:r>
              <a:rPr dirty="0" spc="-195"/>
              <a:t>of</a:t>
            </a:r>
            <a:r>
              <a:rPr dirty="0" spc="45"/>
              <a:t> </a:t>
            </a:r>
            <a:r>
              <a:rPr dirty="0" spc="-35"/>
              <a:t>his</a:t>
            </a:r>
            <a:r>
              <a:rPr dirty="0" spc="-75"/>
              <a:t> </a:t>
            </a:r>
            <a:r>
              <a:rPr dirty="0" spc="-35"/>
              <a:t>nefarious</a:t>
            </a:r>
            <a:r>
              <a:rPr dirty="0" spc="-70"/>
              <a:t> </a:t>
            </a:r>
            <a:r>
              <a:rPr dirty="0" spc="-10"/>
              <a:t>weapon. </a:t>
            </a:r>
            <a:r>
              <a:rPr dirty="0"/>
              <a:t>Firing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Freeze</a:t>
            </a:r>
            <a:r>
              <a:rPr dirty="0" spc="245"/>
              <a:t> </a:t>
            </a:r>
            <a:r>
              <a:rPr dirty="0"/>
              <a:t>Ray</a:t>
            </a:r>
            <a:r>
              <a:rPr dirty="0" spc="240"/>
              <a:t> </a:t>
            </a:r>
            <a:r>
              <a:rPr dirty="0"/>
              <a:t>into</a:t>
            </a:r>
            <a:r>
              <a:rPr dirty="0" spc="245"/>
              <a:t> </a:t>
            </a:r>
            <a:r>
              <a:rPr dirty="0"/>
              <a:t>a</a:t>
            </a:r>
            <a:r>
              <a:rPr dirty="0" spc="240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245"/>
              <a:t> </a:t>
            </a:r>
            <a:r>
              <a:rPr dirty="0"/>
              <a:t>experiment,</a:t>
            </a:r>
            <a:r>
              <a:rPr dirty="0" spc="275"/>
              <a:t> </a:t>
            </a:r>
            <a:r>
              <a:rPr dirty="0"/>
              <a:t>he</a:t>
            </a:r>
            <a:r>
              <a:rPr dirty="0" spc="245"/>
              <a:t> </a:t>
            </a:r>
            <a:r>
              <a:rPr dirty="0"/>
              <a:t>finds</a:t>
            </a:r>
            <a:r>
              <a:rPr dirty="0" spc="240"/>
              <a:t> </a:t>
            </a:r>
            <a:r>
              <a:rPr dirty="0" spc="-25"/>
              <a:t>al- </a:t>
            </a:r>
            <a:r>
              <a:rPr dirty="0"/>
              <a:t>ternating</a:t>
            </a:r>
            <a:r>
              <a:rPr dirty="0" spc="315"/>
              <a:t> </a:t>
            </a:r>
            <a:r>
              <a:rPr dirty="0"/>
              <a:t>bands</a:t>
            </a:r>
            <a:r>
              <a:rPr dirty="0" spc="315"/>
              <a:t> </a:t>
            </a:r>
            <a:r>
              <a:rPr dirty="0"/>
              <a:t>of</a:t>
            </a:r>
            <a:r>
              <a:rPr dirty="0" spc="315"/>
              <a:t> </a:t>
            </a:r>
            <a:r>
              <a:rPr dirty="0"/>
              <a:t>light</a:t>
            </a:r>
            <a:r>
              <a:rPr dirty="0" spc="320"/>
              <a:t> </a:t>
            </a:r>
            <a:r>
              <a:rPr dirty="0"/>
              <a:t>(red)</a:t>
            </a:r>
            <a:r>
              <a:rPr dirty="0" spc="315"/>
              <a:t> </a:t>
            </a:r>
            <a:r>
              <a:rPr dirty="0"/>
              <a:t>and</a:t>
            </a:r>
            <a:r>
              <a:rPr dirty="0" spc="310"/>
              <a:t> </a:t>
            </a:r>
            <a:r>
              <a:rPr dirty="0"/>
              <a:t>dark</a:t>
            </a:r>
            <a:r>
              <a:rPr dirty="0" spc="315"/>
              <a:t> </a:t>
            </a:r>
            <a:r>
              <a:rPr dirty="0"/>
              <a:t>(no</a:t>
            </a:r>
            <a:r>
              <a:rPr dirty="0" spc="315"/>
              <a:t> </a:t>
            </a:r>
            <a:r>
              <a:rPr dirty="0"/>
              <a:t>red).</a:t>
            </a:r>
            <a:r>
              <a:rPr dirty="0" spc="135"/>
              <a:t>  </a:t>
            </a:r>
            <a:r>
              <a:rPr dirty="0" spc="75"/>
              <a:t>What</a:t>
            </a:r>
            <a:r>
              <a:rPr dirty="0" spc="315"/>
              <a:t> </a:t>
            </a:r>
            <a:r>
              <a:rPr dirty="0"/>
              <a:t>does</a:t>
            </a:r>
            <a:r>
              <a:rPr dirty="0" spc="315"/>
              <a:t> </a:t>
            </a:r>
            <a:r>
              <a:rPr dirty="0" spc="-25"/>
              <a:t>he </a:t>
            </a:r>
            <a:r>
              <a:rPr dirty="0"/>
              <a:t>conclude?</a:t>
            </a:r>
            <a:r>
              <a:rPr dirty="0" spc="105"/>
              <a:t> </a:t>
            </a:r>
            <a:r>
              <a:rPr dirty="0"/>
              <a:t>(Choose</a:t>
            </a:r>
            <a:r>
              <a:rPr dirty="0" spc="-7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9315" y="3180783"/>
            <a:ext cx="479742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Freeze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Freeze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beam.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Crime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pay.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505779" y="878291"/>
            <a:ext cx="34677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7341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445"/>
              <a:t> </a:t>
            </a:r>
            <a:r>
              <a:rPr dirty="0"/>
              <a:t>evil</a:t>
            </a:r>
            <a:r>
              <a:rPr dirty="0" spc="459"/>
              <a:t> </a:t>
            </a:r>
            <a:r>
              <a:rPr dirty="0"/>
              <a:t>scientist</a:t>
            </a:r>
            <a:r>
              <a:rPr dirty="0" spc="455"/>
              <a:t> </a:t>
            </a:r>
            <a:r>
              <a:rPr dirty="0"/>
              <a:t>Dr.</a:t>
            </a:r>
            <a:r>
              <a:rPr dirty="0" spc="415"/>
              <a:t>  </a:t>
            </a:r>
            <a:r>
              <a:rPr dirty="0"/>
              <a:t>Horrible</a:t>
            </a:r>
            <a:r>
              <a:rPr dirty="0" spc="459"/>
              <a:t> </a:t>
            </a:r>
            <a:r>
              <a:rPr dirty="0"/>
              <a:t>is</a:t>
            </a:r>
            <a:r>
              <a:rPr dirty="0" spc="455"/>
              <a:t> </a:t>
            </a:r>
            <a:r>
              <a:rPr dirty="0"/>
              <a:t>experimenting</a:t>
            </a:r>
            <a:r>
              <a:rPr dirty="0" spc="455"/>
              <a:t> </a:t>
            </a:r>
            <a:r>
              <a:rPr dirty="0"/>
              <a:t>with</a:t>
            </a:r>
            <a:r>
              <a:rPr dirty="0" spc="455"/>
              <a:t> </a:t>
            </a:r>
            <a:r>
              <a:rPr dirty="0"/>
              <a:t>his</a:t>
            </a:r>
            <a:r>
              <a:rPr dirty="0" spc="459"/>
              <a:t> </a:t>
            </a:r>
            <a:r>
              <a:rPr dirty="0" spc="-25"/>
              <a:t>new </a:t>
            </a:r>
            <a:r>
              <a:rPr dirty="0" spc="-50"/>
              <a:t>“Freeze</a:t>
            </a:r>
            <a:r>
              <a:rPr dirty="0" spc="-105"/>
              <a:t> </a:t>
            </a:r>
            <a:r>
              <a:rPr dirty="0" spc="-25"/>
              <a:t>Ray,”</a:t>
            </a:r>
            <a:r>
              <a:rPr dirty="0" spc="-85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/>
              <a:t>red</a:t>
            </a:r>
            <a:r>
              <a:rPr dirty="0" spc="-60"/>
              <a:t> </a:t>
            </a:r>
            <a:r>
              <a:rPr dirty="0"/>
              <a:t>beam</a:t>
            </a:r>
            <a:r>
              <a:rPr dirty="0" spc="-70"/>
              <a:t> </a:t>
            </a:r>
            <a:r>
              <a:rPr dirty="0" spc="114"/>
              <a:t>that</a:t>
            </a:r>
            <a:r>
              <a:rPr dirty="0" spc="-70"/>
              <a:t> </a:t>
            </a:r>
            <a:r>
              <a:rPr dirty="0" spc="-75"/>
              <a:t>comes</a:t>
            </a:r>
            <a:r>
              <a:rPr dirty="0" spc="-70"/>
              <a:t> </a:t>
            </a:r>
            <a:r>
              <a:rPr dirty="0"/>
              <a:t>out</a:t>
            </a:r>
            <a:r>
              <a:rPr dirty="0" spc="-65"/>
              <a:t> </a:t>
            </a:r>
            <a:r>
              <a:rPr dirty="0" spc="-195"/>
              <a:t>of</a:t>
            </a:r>
            <a:r>
              <a:rPr dirty="0" spc="45"/>
              <a:t> </a:t>
            </a:r>
            <a:r>
              <a:rPr dirty="0" spc="-35"/>
              <a:t>his</a:t>
            </a:r>
            <a:r>
              <a:rPr dirty="0" spc="-75"/>
              <a:t> </a:t>
            </a:r>
            <a:r>
              <a:rPr dirty="0" spc="-35"/>
              <a:t>nefarious</a:t>
            </a:r>
            <a:r>
              <a:rPr dirty="0" spc="-70"/>
              <a:t> </a:t>
            </a:r>
            <a:r>
              <a:rPr dirty="0" spc="-10"/>
              <a:t>weapon. </a:t>
            </a:r>
            <a:r>
              <a:rPr dirty="0"/>
              <a:t>Firing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Freeze</a:t>
            </a:r>
            <a:r>
              <a:rPr dirty="0" spc="245"/>
              <a:t> </a:t>
            </a:r>
            <a:r>
              <a:rPr dirty="0"/>
              <a:t>Ray</a:t>
            </a:r>
            <a:r>
              <a:rPr dirty="0" spc="240"/>
              <a:t> </a:t>
            </a:r>
            <a:r>
              <a:rPr dirty="0"/>
              <a:t>into</a:t>
            </a:r>
            <a:r>
              <a:rPr dirty="0" spc="245"/>
              <a:t> </a:t>
            </a:r>
            <a:r>
              <a:rPr dirty="0"/>
              <a:t>a</a:t>
            </a:r>
            <a:r>
              <a:rPr dirty="0" spc="240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245"/>
              <a:t> </a:t>
            </a:r>
            <a:r>
              <a:rPr dirty="0"/>
              <a:t>experiment,</a:t>
            </a:r>
            <a:r>
              <a:rPr dirty="0" spc="275"/>
              <a:t> </a:t>
            </a:r>
            <a:r>
              <a:rPr dirty="0"/>
              <a:t>he</a:t>
            </a:r>
            <a:r>
              <a:rPr dirty="0" spc="245"/>
              <a:t> </a:t>
            </a:r>
            <a:r>
              <a:rPr dirty="0"/>
              <a:t>finds</a:t>
            </a:r>
            <a:r>
              <a:rPr dirty="0" spc="240"/>
              <a:t> </a:t>
            </a:r>
            <a:r>
              <a:rPr dirty="0" spc="-25"/>
              <a:t>al- </a:t>
            </a:r>
            <a:r>
              <a:rPr dirty="0"/>
              <a:t>ternating</a:t>
            </a:r>
            <a:r>
              <a:rPr dirty="0" spc="315"/>
              <a:t> </a:t>
            </a:r>
            <a:r>
              <a:rPr dirty="0"/>
              <a:t>bands</a:t>
            </a:r>
            <a:r>
              <a:rPr dirty="0" spc="315"/>
              <a:t> </a:t>
            </a:r>
            <a:r>
              <a:rPr dirty="0"/>
              <a:t>of</a:t>
            </a:r>
            <a:r>
              <a:rPr dirty="0" spc="315"/>
              <a:t> </a:t>
            </a:r>
            <a:r>
              <a:rPr dirty="0"/>
              <a:t>light</a:t>
            </a:r>
            <a:r>
              <a:rPr dirty="0" spc="320"/>
              <a:t> </a:t>
            </a:r>
            <a:r>
              <a:rPr dirty="0"/>
              <a:t>(red)</a:t>
            </a:r>
            <a:r>
              <a:rPr dirty="0" spc="315"/>
              <a:t> </a:t>
            </a:r>
            <a:r>
              <a:rPr dirty="0"/>
              <a:t>and</a:t>
            </a:r>
            <a:r>
              <a:rPr dirty="0" spc="310"/>
              <a:t> </a:t>
            </a:r>
            <a:r>
              <a:rPr dirty="0"/>
              <a:t>dark</a:t>
            </a:r>
            <a:r>
              <a:rPr dirty="0" spc="315"/>
              <a:t> </a:t>
            </a:r>
            <a:r>
              <a:rPr dirty="0"/>
              <a:t>(no</a:t>
            </a:r>
            <a:r>
              <a:rPr dirty="0" spc="315"/>
              <a:t> </a:t>
            </a:r>
            <a:r>
              <a:rPr dirty="0"/>
              <a:t>red).</a:t>
            </a:r>
            <a:r>
              <a:rPr dirty="0" spc="135"/>
              <a:t>  </a:t>
            </a:r>
            <a:r>
              <a:rPr dirty="0" spc="75"/>
              <a:t>What</a:t>
            </a:r>
            <a:r>
              <a:rPr dirty="0" spc="315"/>
              <a:t> </a:t>
            </a:r>
            <a:r>
              <a:rPr dirty="0"/>
              <a:t>does</a:t>
            </a:r>
            <a:r>
              <a:rPr dirty="0" spc="315"/>
              <a:t> </a:t>
            </a:r>
            <a:r>
              <a:rPr dirty="0" spc="-25"/>
              <a:t>he </a:t>
            </a:r>
            <a:r>
              <a:rPr dirty="0"/>
              <a:t>conclude?</a:t>
            </a:r>
            <a:r>
              <a:rPr dirty="0" spc="105"/>
              <a:t> </a:t>
            </a:r>
            <a:r>
              <a:rPr dirty="0"/>
              <a:t>(Choose</a:t>
            </a:r>
            <a:r>
              <a:rPr dirty="0" spc="-7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3180783"/>
            <a:ext cx="480885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Freeze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Freeze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beam.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Crime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pay.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93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12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130"/>
              <a:t> </a:t>
            </a:r>
            <a:r>
              <a:rPr dirty="0"/>
              <a:t>experiment,</a:t>
            </a:r>
            <a:r>
              <a:rPr dirty="0" spc="140"/>
              <a:t> </a:t>
            </a:r>
            <a:r>
              <a:rPr dirty="0" spc="-30"/>
              <a:t>waves</a:t>
            </a:r>
            <a:r>
              <a:rPr dirty="0" spc="130"/>
              <a:t> </a:t>
            </a:r>
            <a:r>
              <a:rPr dirty="0"/>
              <a:t>(such</a:t>
            </a:r>
            <a:r>
              <a:rPr dirty="0" spc="135"/>
              <a:t> </a:t>
            </a:r>
            <a:r>
              <a:rPr dirty="0"/>
              <a:t>as</a:t>
            </a:r>
            <a:r>
              <a:rPr dirty="0" spc="130"/>
              <a:t> </a:t>
            </a:r>
            <a:r>
              <a:rPr dirty="0"/>
              <a:t>water</a:t>
            </a:r>
            <a:r>
              <a:rPr dirty="0" spc="130"/>
              <a:t> </a:t>
            </a:r>
            <a:r>
              <a:rPr dirty="0" spc="-30"/>
              <a:t>waves</a:t>
            </a:r>
            <a:r>
              <a:rPr dirty="0" spc="130"/>
              <a:t> </a:t>
            </a:r>
            <a:r>
              <a:rPr dirty="0"/>
              <a:t>or</a:t>
            </a:r>
            <a:r>
              <a:rPr dirty="0" spc="130"/>
              <a:t> </a:t>
            </a:r>
            <a:r>
              <a:rPr dirty="0" spc="-10"/>
              <a:t>light) </a:t>
            </a:r>
            <a:r>
              <a:rPr dirty="0" spc="-50"/>
              <a:t>show</a:t>
            </a:r>
            <a:r>
              <a:rPr dirty="0" spc="-5"/>
              <a:t> </a:t>
            </a:r>
            <a:r>
              <a:rPr dirty="0"/>
              <a:t>bright</a:t>
            </a:r>
            <a:r>
              <a:rPr dirty="0" spc="10"/>
              <a:t> </a:t>
            </a:r>
            <a:r>
              <a:rPr dirty="0"/>
              <a:t>and</a:t>
            </a:r>
            <a:r>
              <a:rPr dirty="0" spc="5"/>
              <a:t> </a:t>
            </a:r>
            <a:r>
              <a:rPr dirty="0"/>
              <a:t>dark</a:t>
            </a:r>
            <a:r>
              <a:rPr dirty="0" spc="10"/>
              <a:t> </a:t>
            </a:r>
            <a:r>
              <a:rPr dirty="0"/>
              <a:t>fringes.</a:t>
            </a:r>
            <a:r>
              <a:rPr dirty="0" spc="315"/>
              <a:t> </a:t>
            </a:r>
            <a:r>
              <a:rPr dirty="0"/>
              <a:t>Which</a:t>
            </a:r>
            <a:r>
              <a:rPr dirty="0" spc="10"/>
              <a:t> </a:t>
            </a:r>
            <a:r>
              <a:rPr dirty="0" spc="-45"/>
              <a:t>of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80"/>
              <a:t>following</a:t>
            </a:r>
            <a:r>
              <a:rPr dirty="0" spc="5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10"/>
              <a:t>reason </a:t>
            </a:r>
            <a:r>
              <a:rPr dirty="0"/>
              <a:t>particles</a:t>
            </a:r>
            <a:r>
              <a:rPr dirty="0" spc="10"/>
              <a:t> </a:t>
            </a:r>
            <a:r>
              <a:rPr dirty="0"/>
              <a:t>(like</a:t>
            </a:r>
            <a:r>
              <a:rPr dirty="0" spc="20"/>
              <a:t> </a:t>
            </a:r>
            <a:r>
              <a:rPr dirty="0"/>
              <a:t>bullets)</a:t>
            </a:r>
            <a:r>
              <a:rPr dirty="0" spc="15"/>
              <a:t> </a:t>
            </a:r>
            <a:r>
              <a:rPr dirty="0"/>
              <a:t>don’t</a:t>
            </a:r>
            <a:r>
              <a:rPr dirty="0" spc="20"/>
              <a:t> </a:t>
            </a:r>
            <a:r>
              <a:rPr dirty="0" spc="-25"/>
              <a:t>show</a:t>
            </a:r>
            <a:r>
              <a:rPr dirty="0" spc="20"/>
              <a:t> </a:t>
            </a:r>
            <a:r>
              <a:rPr dirty="0"/>
              <a:t>these</a:t>
            </a:r>
            <a:r>
              <a:rPr dirty="0" spc="20"/>
              <a:t> </a:t>
            </a:r>
            <a:r>
              <a:rPr dirty="0" spc="-10"/>
              <a:t>fringes?</a:t>
            </a:r>
            <a:r>
              <a:rPr dirty="0" spc="235"/>
              <a:t> </a:t>
            </a:r>
            <a:r>
              <a:rPr dirty="0"/>
              <a:t>(Choose</a:t>
            </a:r>
            <a:r>
              <a:rPr dirty="0" spc="2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67176"/>
            <a:ext cx="8258809" cy="26809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  <a:tab pos="1027430" algn="l"/>
                <a:tab pos="1998980" algn="l"/>
                <a:tab pos="2936240" algn="l"/>
                <a:tab pos="3637915" algn="l"/>
                <a:tab pos="4331335" algn="l"/>
                <a:tab pos="5127625" algn="l"/>
                <a:tab pos="5734685" algn="l"/>
                <a:tab pos="6402705" algn="l"/>
                <a:tab pos="7381875" algn="l"/>
                <a:tab pos="7844155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bullets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collide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with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each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other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messes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up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pattern.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two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bullets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merge,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bullets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either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alone,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fewer.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40">
                <a:latin typeface="Times New Roman"/>
                <a:cs typeface="Times New Roman"/>
              </a:rPr>
              <a:t>Waves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spread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uniformly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bullets.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Bullets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actually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show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893295" y="878291"/>
            <a:ext cx="30816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70205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3.1</a:t>
            </a:r>
            <a:r>
              <a:rPr dirty="0" sz="1700" b="1">
                <a:latin typeface="Georgia"/>
                <a:cs typeface="Georgia"/>
              </a:rPr>
              <a:t>	Math</a:t>
            </a:r>
            <a:r>
              <a:rPr dirty="0" sz="1700" spc="10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Interlude:</a:t>
            </a:r>
            <a:r>
              <a:rPr dirty="0" sz="1700" spc="290" b="1">
                <a:latin typeface="Georgia"/>
                <a:cs typeface="Georgia"/>
              </a:rPr>
              <a:t> </a:t>
            </a:r>
            <a:r>
              <a:rPr dirty="0" sz="1700" spc="-70" b="1">
                <a:latin typeface="Georgia"/>
                <a:cs typeface="Georgia"/>
              </a:rPr>
              <a:t>Interference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93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12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130"/>
              <a:t> </a:t>
            </a:r>
            <a:r>
              <a:rPr dirty="0"/>
              <a:t>experiment,</a:t>
            </a:r>
            <a:r>
              <a:rPr dirty="0" spc="140"/>
              <a:t> </a:t>
            </a:r>
            <a:r>
              <a:rPr dirty="0" spc="-30"/>
              <a:t>waves</a:t>
            </a:r>
            <a:r>
              <a:rPr dirty="0" spc="130"/>
              <a:t> </a:t>
            </a:r>
            <a:r>
              <a:rPr dirty="0"/>
              <a:t>(such</a:t>
            </a:r>
            <a:r>
              <a:rPr dirty="0" spc="135"/>
              <a:t> </a:t>
            </a:r>
            <a:r>
              <a:rPr dirty="0"/>
              <a:t>as</a:t>
            </a:r>
            <a:r>
              <a:rPr dirty="0" spc="130"/>
              <a:t> </a:t>
            </a:r>
            <a:r>
              <a:rPr dirty="0"/>
              <a:t>water</a:t>
            </a:r>
            <a:r>
              <a:rPr dirty="0" spc="130"/>
              <a:t> </a:t>
            </a:r>
            <a:r>
              <a:rPr dirty="0" spc="-30"/>
              <a:t>waves</a:t>
            </a:r>
            <a:r>
              <a:rPr dirty="0" spc="130"/>
              <a:t> </a:t>
            </a:r>
            <a:r>
              <a:rPr dirty="0"/>
              <a:t>or</a:t>
            </a:r>
            <a:r>
              <a:rPr dirty="0" spc="130"/>
              <a:t> </a:t>
            </a:r>
            <a:r>
              <a:rPr dirty="0" spc="-10"/>
              <a:t>light) </a:t>
            </a:r>
            <a:r>
              <a:rPr dirty="0" spc="-50"/>
              <a:t>show</a:t>
            </a:r>
            <a:r>
              <a:rPr dirty="0" spc="-5"/>
              <a:t> </a:t>
            </a:r>
            <a:r>
              <a:rPr dirty="0"/>
              <a:t>bright</a:t>
            </a:r>
            <a:r>
              <a:rPr dirty="0" spc="10"/>
              <a:t> </a:t>
            </a:r>
            <a:r>
              <a:rPr dirty="0"/>
              <a:t>and</a:t>
            </a:r>
            <a:r>
              <a:rPr dirty="0" spc="5"/>
              <a:t> </a:t>
            </a:r>
            <a:r>
              <a:rPr dirty="0"/>
              <a:t>dark</a:t>
            </a:r>
            <a:r>
              <a:rPr dirty="0" spc="10"/>
              <a:t> </a:t>
            </a:r>
            <a:r>
              <a:rPr dirty="0"/>
              <a:t>fringes.</a:t>
            </a:r>
            <a:r>
              <a:rPr dirty="0" spc="315"/>
              <a:t> </a:t>
            </a:r>
            <a:r>
              <a:rPr dirty="0"/>
              <a:t>Which</a:t>
            </a:r>
            <a:r>
              <a:rPr dirty="0" spc="10"/>
              <a:t> </a:t>
            </a:r>
            <a:r>
              <a:rPr dirty="0" spc="-45"/>
              <a:t>of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80"/>
              <a:t>following</a:t>
            </a:r>
            <a:r>
              <a:rPr dirty="0" spc="5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10"/>
              <a:t>reason </a:t>
            </a:r>
            <a:r>
              <a:rPr dirty="0"/>
              <a:t>particles</a:t>
            </a:r>
            <a:r>
              <a:rPr dirty="0" spc="10"/>
              <a:t> </a:t>
            </a:r>
            <a:r>
              <a:rPr dirty="0"/>
              <a:t>(like</a:t>
            </a:r>
            <a:r>
              <a:rPr dirty="0" spc="20"/>
              <a:t> </a:t>
            </a:r>
            <a:r>
              <a:rPr dirty="0"/>
              <a:t>bullets)</a:t>
            </a:r>
            <a:r>
              <a:rPr dirty="0" spc="15"/>
              <a:t> </a:t>
            </a:r>
            <a:r>
              <a:rPr dirty="0"/>
              <a:t>don’t</a:t>
            </a:r>
            <a:r>
              <a:rPr dirty="0" spc="20"/>
              <a:t> </a:t>
            </a:r>
            <a:r>
              <a:rPr dirty="0" spc="-25"/>
              <a:t>show</a:t>
            </a:r>
            <a:r>
              <a:rPr dirty="0" spc="20"/>
              <a:t> </a:t>
            </a:r>
            <a:r>
              <a:rPr dirty="0"/>
              <a:t>these</a:t>
            </a:r>
            <a:r>
              <a:rPr dirty="0" spc="20"/>
              <a:t> </a:t>
            </a:r>
            <a:r>
              <a:rPr dirty="0" spc="-10"/>
              <a:t>fringes?</a:t>
            </a:r>
            <a:r>
              <a:rPr dirty="0" spc="235"/>
              <a:t> </a:t>
            </a:r>
            <a:r>
              <a:rPr dirty="0"/>
              <a:t>(Choose</a:t>
            </a:r>
            <a:r>
              <a:rPr dirty="0" spc="2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67176"/>
            <a:ext cx="8266430" cy="33007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1034415" algn="l"/>
                <a:tab pos="2005964" algn="l"/>
                <a:tab pos="2943225" algn="l"/>
                <a:tab pos="3645535" algn="l"/>
                <a:tab pos="4338955" algn="l"/>
                <a:tab pos="5135245" algn="l"/>
                <a:tab pos="5741670" algn="l"/>
                <a:tab pos="6410325" algn="l"/>
                <a:tab pos="7389495" algn="l"/>
                <a:tab pos="785114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bullets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collide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with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each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other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messes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up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pattern.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two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bullets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merge,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bullets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either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alone,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fewer.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40">
                <a:latin typeface="Times New Roman"/>
                <a:cs typeface="Times New Roman"/>
              </a:rPr>
              <a:t>Waves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spread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uniformly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bullets.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Bullets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actually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show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water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93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/>
              <a:t>do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40"/>
              <a:t>double-</a:t>
            </a:r>
            <a:r>
              <a:rPr dirty="0"/>
              <a:t>slit</a:t>
            </a:r>
            <a:r>
              <a:rPr dirty="0" spc="-10"/>
              <a:t> </a:t>
            </a:r>
            <a:r>
              <a:rPr dirty="0"/>
              <a:t>experiment</a:t>
            </a:r>
            <a:r>
              <a:rPr dirty="0" spc="-10"/>
              <a:t> </a:t>
            </a:r>
            <a:r>
              <a:rPr dirty="0"/>
              <a:t>with</a:t>
            </a:r>
            <a:r>
              <a:rPr dirty="0" spc="-5"/>
              <a:t> </a:t>
            </a:r>
            <a:r>
              <a:rPr dirty="0"/>
              <a:t>light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 spc="-30"/>
              <a:t>will</a:t>
            </a:r>
            <a:r>
              <a:rPr dirty="0" spc="-5"/>
              <a:t> </a:t>
            </a:r>
            <a:r>
              <a:rPr dirty="0" spc="-20"/>
              <a:t>see</a:t>
            </a:r>
            <a:r>
              <a:rPr dirty="0" spc="-15"/>
              <a:t> </a:t>
            </a:r>
            <a:r>
              <a:rPr dirty="0" spc="-10"/>
              <a:t>alternat- </a:t>
            </a:r>
            <a:r>
              <a:rPr dirty="0"/>
              <a:t>ing</a:t>
            </a:r>
            <a:r>
              <a:rPr dirty="0" spc="155"/>
              <a:t> </a:t>
            </a:r>
            <a:r>
              <a:rPr dirty="0"/>
              <a:t>bright</a:t>
            </a:r>
            <a:r>
              <a:rPr dirty="0" spc="165"/>
              <a:t> </a:t>
            </a:r>
            <a:r>
              <a:rPr dirty="0"/>
              <a:t>and</a:t>
            </a:r>
            <a:r>
              <a:rPr dirty="0" spc="170"/>
              <a:t> </a:t>
            </a:r>
            <a:r>
              <a:rPr dirty="0"/>
              <a:t>dark</a:t>
            </a:r>
            <a:r>
              <a:rPr dirty="0" spc="170"/>
              <a:t> </a:t>
            </a:r>
            <a:r>
              <a:rPr dirty="0"/>
              <a:t>spots.</a:t>
            </a:r>
            <a:r>
              <a:rPr dirty="0" spc="585"/>
              <a:t> </a:t>
            </a:r>
            <a:r>
              <a:rPr dirty="0"/>
              <a:t>True</a:t>
            </a:r>
            <a:r>
              <a:rPr dirty="0" spc="165"/>
              <a:t> </a:t>
            </a:r>
            <a:r>
              <a:rPr dirty="0"/>
              <a:t>or</a:t>
            </a:r>
            <a:r>
              <a:rPr dirty="0" spc="165"/>
              <a:t> </a:t>
            </a:r>
            <a:r>
              <a:rPr dirty="0"/>
              <a:t>False:</a:t>
            </a:r>
            <a:r>
              <a:rPr dirty="0" spc="490"/>
              <a:t> </a:t>
            </a:r>
            <a:r>
              <a:rPr dirty="0"/>
              <a:t>If</a:t>
            </a:r>
            <a:r>
              <a:rPr dirty="0" spc="165"/>
              <a:t> </a:t>
            </a:r>
            <a:r>
              <a:rPr dirty="0"/>
              <a:t>you</a:t>
            </a:r>
            <a:r>
              <a:rPr dirty="0" spc="170"/>
              <a:t> </a:t>
            </a:r>
            <a:r>
              <a:rPr dirty="0"/>
              <a:t>cover</a:t>
            </a:r>
            <a:r>
              <a:rPr dirty="0" spc="165"/>
              <a:t> </a:t>
            </a:r>
            <a:r>
              <a:rPr dirty="0"/>
              <a:t>up</a:t>
            </a:r>
            <a:r>
              <a:rPr dirty="0" spc="170"/>
              <a:t> </a:t>
            </a:r>
            <a:r>
              <a:rPr dirty="0"/>
              <a:t>one</a:t>
            </a:r>
            <a:r>
              <a:rPr dirty="0" spc="16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slits,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dark</a:t>
            </a:r>
            <a:r>
              <a:rPr dirty="0" spc="130"/>
              <a:t> </a:t>
            </a:r>
            <a:r>
              <a:rPr dirty="0"/>
              <a:t>spots</a:t>
            </a:r>
            <a:r>
              <a:rPr dirty="0" spc="130"/>
              <a:t> </a:t>
            </a:r>
            <a:r>
              <a:rPr dirty="0" spc="-20"/>
              <a:t>will</a:t>
            </a:r>
            <a:r>
              <a:rPr dirty="0" spc="130"/>
              <a:t> </a:t>
            </a:r>
            <a:r>
              <a:rPr dirty="0" spc="-10"/>
              <a:t>become</a:t>
            </a:r>
            <a:r>
              <a:rPr dirty="0" spc="125"/>
              <a:t> </a:t>
            </a:r>
            <a:r>
              <a:rPr dirty="0" spc="-10"/>
              <a:t>brighter.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993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YOUNG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DOUBLE-SLIT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EXPERIMENT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/>
              <a:t>do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40"/>
              <a:t>double-</a:t>
            </a:r>
            <a:r>
              <a:rPr dirty="0"/>
              <a:t>slit</a:t>
            </a:r>
            <a:r>
              <a:rPr dirty="0" spc="-10"/>
              <a:t> </a:t>
            </a:r>
            <a:r>
              <a:rPr dirty="0"/>
              <a:t>experiment</a:t>
            </a:r>
            <a:r>
              <a:rPr dirty="0" spc="-10"/>
              <a:t> </a:t>
            </a:r>
            <a:r>
              <a:rPr dirty="0"/>
              <a:t>with</a:t>
            </a:r>
            <a:r>
              <a:rPr dirty="0" spc="-5"/>
              <a:t> </a:t>
            </a:r>
            <a:r>
              <a:rPr dirty="0"/>
              <a:t>light</a:t>
            </a:r>
            <a:r>
              <a:rPr dirty="0" spc="-10"/>
              <a:t>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 spc="-30"/>
              <a:t>will</a:t>
            </a:r>
            <a:r>
              <a:rPr dirty="0" spc="-5"/>
              <a:t> </a:t>
            </a:r>
            <a:r>
              <a:rPr dirty="0" spc="-20"/>
              <a:t>see</a:t>
            </a:r>
            <a:r>
              <a:rPr dirty="0" spc="-15"/>
              <a:t> </a:t>
            </a:r>
            <a:r>
              <a:rPr dirty="0" spc="-10"/>
              <a:t>alternat- </a:t>
            </a:r>
            <a:r>
              <a:rPr dirty="0"/>
              <a:t>ing</a:t>
            </a:r>
            <a:r>
              <a:rPr dirty="0" spc="155"/>
              <a:t> </a:t>
            </a:r>
            <a:r>
              <a:rPr dirty="0"/>
              <a:t>bright</a:t>
            </a:r>
            <a:r>
              <a:rPr dirty="0" spc="165"/>
              <a:t> </a:t>
            </a:r>
            <a:r>
              <a:rPr dirty="0"/>
              <a:t>and</a:t>
            </a:r>
            <a:r>
              <a:rPr dirty="0" spc="170"/>
              <a:t> </a:t>
            </a:r>
            <a:r>
              <a:rPr dirty="0"/>
              <a:t>dark</a:t>
            </a:r>
            <a:r>
              <a:rPr dirty="0" spc="170"/>
              <a:t> </a:t>
            </a:r>
            <a:r>
              <a:rPr dirty="0"/>
              <a:t>spots.</a:t>
            </a:r>
            <a:r>
              <a:rPr dirty="0" spc="585"/>
              <a:t> </a:t>
            </a:r>
            <a:r>
              <a:rPr dirty="0"/>
              <a:t>True</a:t>
            </a:r>
            <a:r>
              <a:rPr dirty="0" spc="165"/>
              <a:t> </a:t>
            </a:r>
            <a:r>
              <a:rPr dirty="0"/>
              <a:t>or</a:t>
            </a:r>
            <a:r>
              <a:rPr dirty="0" spc="165"/>
              <a:t> </a:t>
            </a:r>
            <a:r>
              <a:rPr dirty="0"/>
              <a:t>False:</a:t>
            </a:r>
            <a:r>
              <a:rPr dirty="0" spc="490"/>
              <a:t> </a:t>
            </a:r>
            <a:r>
              <a:rPr dirty="0"/>
              <a:t>If</a:t>
            </a:r>
            <a:r>
              <a:rPr dirty="0" spc="165"/>
              <a:t> </a:t>
            </a:r>
            <a:r>
              <a:rPr dirty="0"/>
              <a:t>you</a:t>
            </a:r>
            <a:r>
              <a:rPr dirty="0" spc="170"/>
              <a:t> </a:t>
            </a:r>
            <a:r>
              <a:rPr dirty="0"/>
              <a:t>cover</a:t>
            </a:r>
            <a:r>
              <a:rPr dirty="0" spc="165"/>
              <a:t> </a:t>
            </a:r>
            <a:r>
              <a:rPr dirty="0"/>
              <a:t>up</a:t>
            </a:r>
            <a:r>
              <a:rPr dirty="0" spc="170"/>
              <a:t> </a:t>
            </a:r>
            <a:r>
              <a:rPr dirty="0"/>
              <a:t>one</a:t>
            </a:r>
            <a:r>
              <a:rPr dirty="0" spc="16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slits,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dark</a:t>
            </a:r>
            <a:r>
              <a:rPr dirty="0" spc="130"/>
              <a:t> </a:t>
            </a:r>
            <a:r>
              <a:rPr dirty="0"/>
              <a:t>spots</a:t>
            </a:r>
            <a:r>
              <a:rPr dirty="0" spc="130"/>
              <a:t> </a:t>
            </a:r>
            <a:r>
              <a:rPr dirty="0" spc="-20"/>
              <a:t>will</a:t>
            </a:r>
            <a:r>
              <a:rPr dirty="0" spc="130"/>
              <a:t> </a:t>
            </a:r>
            <a:r>
              <a:rPr dirty="0" spc="-10"/>
              <a:t>become</a:t>
            </a:r>
            <a:r>
              <a:rPr dirty="0" spc="125"/>
              <a:t> </a:t>
            </a:r>
            <a:r>
              <a:rPr dirty="0" spc="-10"/>
              <a:t>brighter.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065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0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True.</a:t>
            </a:r>
            <a:r>
              <a:rPr dirty="0" sz="2450" spc="4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Such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receive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remaining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slit,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longer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canceled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(destructive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interference)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coming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 spc="-10">
                <a:latin typeface="Times New Roman"/>
                <a:cs typeface="Times New Roman"/>
              </a:rPr>
              <a:t>covered.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96164" y="878291"/>
            <a:ext cx="22777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0213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3.3</a:t>
            </a:r>
            <a:r>
              <a:rPr dirty="0" sz="1700" b="1">
                <a:latin typeface="Georgia"/>
                <a:cs typeface="Georgia"/>
              </a:rPr>
              <a:t>	One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Photon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at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Time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962910" algn="l"/>
              </a:tabLst>
            </a:pPr>
            <a:r>
              <a:rPr dirty="0"/>
              <a:t>Which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75"/>
              <a:t>following</a:t>
            </a:r>
            <a:r>
              <a:rPr dirty="0" spc="30"/>
              <a:t> </a:t>
            </a:r>
            <a:r>
              <a:rPr dirty="0"/>
              <a:t>represent</a:t>
            </a:r>
            <a:r>
              <a:rPr dirty="0" spc="35"/>
              <a:t> </a:t>
            </a:r>
            <a:r>
              <a:rPr dirty="0"/>
              <a:t>fundamental</a:t>
            </a:r>
            <a:r>
              <a:rPr dirty="0" spc="40"/>
              <a:t> </a:t>
            </a:r>
            <a:r>
              <a:rPr dirty="0" spc="-45"/>
              <a:t>differences</a:t>
            </a:r>
            <a:r>
              <a:rPr dirty="0" spc="35"/>
              <a:t> </a:t>
            </a:r>
            <a:r>
              <a:rPr dirty="0" spc="-10"/>
              <a:t>between </a:t>
            </a:r>
            <a:r>
              <a:rPr dirty="0"/>
              <a:t>a</a:t>
            </a:r>
            <a:r>
              <a:rPr dirty="0" spc="114"/>
              <a:t> </a:t>
            </a:r>
            <a:r>
              <a:rPr dirty="0" spc="-40"/>
              <a:t>wave</a:t>
            </a:r>
            <a:r>
              <a:rPr dirty="0" spc="114"/>
              <a:t> </a:t>
            </a:r>
            <a:r>
              <a:rPr dirty="0"/>
              <a:t>and</a:t>
            </a:r>
            <a:r>
              <a:rPr dirty="0" spc="125"/>
              <a:t> </a:t>
            </a:r>
            <a:r>
              <a:rPr dirty="0"/>
              <a:t>a</a:t>
            </a:r>
            <a:r>
              <a:rPr dirty="0" spc="125"/>
              <a:t> </a:t>
            </a:r>
            <a:r>
              <a:rPr dirty="0" spc="-10"/>
              <a:t>particle?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8255000" cy="26828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waves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always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individ-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ual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greater.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-30">
                <a:latin typeface="Times New Roman"/>
                <a:cs typeface="Times New Roman"/>
              </a:rPr>
              <a:t>Two </a:t>
            </a:r>
            <a:r>
              <a:rPr dirty="0" sz="2450" spc="-95">
                <a:latin typeface="Times New Roman"/>
                <a:cs typeface="Times New Roman"/>
              </a:rPr>
              <a:t>waves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might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something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less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individual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values,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always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something 	greater.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27429" y="4989150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4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89737" y="4827421"/>
            <a:ext cx="81527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9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10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9</a:t>
            </a:r>
            <a:r>
              <a:rPr dirty="0" u="sng" baseline="27100" sz="30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dirty="0" u="none" baseline="27100" sz="3075" spc="419">
                <a:latin typeface="Times New Roman"/>
                <a:cs typeface="Times New Roman"/>
              </a:rPr>
              <a:t> </a:t>
            </a:r>
            <a:r>
              <a:rPr dirty="0" u="none" sz="2450" spc="-10">
                <a:latin typeface="Times New Roman"/>
                <a:cs typeface="Times New Roman"/>
              </a:rPr>
              <a:t>particles.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962910" algn="l"/>
              </a:tabLst>
            </a:pPr>
            <a:r>
              <a:rPr dirty="0"/>
              <a:t>Which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75"/>
              <a:t>following</a:t>
            </a:r>
            <a:r>
              <a:rPr dirty="0" spc="30"/>
              <a:t> </a:t>
            </a:r>
            <a:r>
              <a:rPr dirty="0"/>
              <a:t>represent</a:t>
            </a:r>
            <a:r>
              <a:rPr dirty="0" spc="35"/>
              <a:t> </a:t>
            </a:r>
            <a:r>
              <a:rPr dirty="0"/>
              <a:t>fundamental</a:t>
            </a:r>
            <a:r>
              <a:rPr dirty="0" spc="40"/>
              <a:t> </a:t>
            </a:r>
            <a:r>
              <a:rPr dirty="0" spc="-45"/>
              <a:t>differences</a:t>
            </a:r>
            <a:r>
              <a:rPr dirty="0" spc="35"/>
              <a:t> </a:t>
            </a:r>
            <a:r>
              <a:rPr dirty="0" spc="-10"/>
              <a:t>between </a:t>
            </a:r>
            <a:r>
              <a:rPr dirty="0"/>
              <a:t>a</a:t>
            </a:r>
            <a:r>
              <a:rPr dirty="0" spc="114"/>
              <a:t> </a:t>
            </a:r>
            <a:r>
              <a:rPr dirty="0" spc="-40"/>
              <a:t>wave</a:t>
            </a:r>
            <a:r>
              <a:rPr dirty="0" spc="114"/>
              <a:t> </a:t>
            </a:r>
            <a:r>
              <a:rPr dirty="0"/>
              <a:t>and</a:t>
            </a:r>
            <a:r>
              <a:rPr dirty="0" spc="125"/>
              <a:t> </a:t>
            </a:r>
            <a:r>
              <a:rPr dirty="0"/>
              <a:t>a</a:t>
            </a:r>
            <a:r>
              <a:rPr dirty="0" spc="125"/>
              <a:t> </a:t>
            </a:r>
            <a:r>
              <a:rPr dirty="0" spc="-10"/>
              <a:t>particle?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8255000" cy="26828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waves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always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individ-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ual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greater.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-30">
                <a:latin typeface="Times New Roman"/>
                <a:cs typeface="Times New Roman"/>
              </a:rPr>
              <a:t>Two </a:t>
            </a:r>
            <a:r>
              <a:rPr dirty="0" sz="2450" spc="-95">
                <a:latin typeface="Times New Roman"/>
                <a:cs typeface="Times New Roman"/>
              </a:rPr>
              <a:t>waves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might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something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less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individual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values,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always</a:t>
            </a:r>
            <a:r>
              <a:rPr dirty="0" sz="2450" spc="4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add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something 	greater.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27429" y="4989150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4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89737" y="4827421"/>
            <a:ext cx="81527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9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10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9</a:t>
            </a:r>
            <a:r>
              <a:rPr dirty="0" u="sng" baseline="27100" sz="30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dirty="0" u="none" baseline="27100" sz="3075" spc="419">
                <a:latin typeface="Times New Roman"/>
                <a:cs typeface="Times New Roman"/>
              </a:rPr>
              <a:t> </a:t>
            </a:r>
            <a:r>
              <a:rPr dirty="0" u="none" sz="2450" spc="-10">
                <a:latin typeface="Times New Roman"/>
                <a:cs typeface="Times New Roman"/>
              </a:rPr>
              <a:t>particles.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07758" y="5447396"/>
            <a:ext cx="224091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Isaac</a:t>
            </a:r>
            <a:r>
              <a:rPr dirty="0" spc="-20"/>
              <a:t> </a:t>
            </a:r>
            <a:r>
              <a:rPr dirty="0" spc="-10"/>
              <a:t>Newton</a:t>
            </a:r>
            <a:r>
              <a:rPr dirty="0" spc="-25"/>
              <a:t> </a:t>
            </a:r>
            <a:r>
              <a:rPr dirty="0" spc="-70"/>
              <a:t>viewed</a:t>
            </a:r>
            <a:r>
              <a:rPr dirty="0" spc="-20"/>
              <a:t> </a:t>
            </a:r>
            <a:r>
              <a:rPr dirty="0"/>
              <a:t>light</a:t>
            </a:r>
            <a:r>
              <a:rPr dirty="0" spc="-20"/>
              <a:t> </a:t>
            </a:r>
            <a:r>
              <a:rPr dirty="0"/>
              <a:t>as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/>
              <a:t>stream</a:t>
            </a:r>
            <a:r>
              <a:rPr dirty="0" spc="-20"/>
              <a:t> </a:t>
            </a:r>
            <a:r>
              <a:rPr dirty="0" spc="-90"/>
              <a:t>of</a:t>
            </a:r>
            <a:r>
              <a:rPr dirty="0" spc="-25"/>
              <a:t> </a:t>
            </a:r>
            <a:r>
              <a:rPr dirty="0"/>
              <a:t>particles.</a:t>
            </a:r>
            <a:r>
              <a:rPr dirty="0" spc="335"/>
              <a:t> </a:t>
            </a:r>
            <a:r>
              <a:rPr dirty="0" spc="75"/>
              <a:t>What</a:t>
            </a:r>
            <a:r>
              <a:rPr dirty="0" spc="-25"/>
              <a:t> </a:t>
            </a:r>
            <a:r>
              <a:rPr dirty="0" spc="-10"/>
              <a:t>evidence </a:t>
            </a:r>
            <a:r>
              <a:rPr dirty="0"/>
              <a:t>have</a:t>
            </a:r>
            <a:r>
              <a:rPr dirty="0" spc="225"/>
              <a:t> </a:t>
            </a:r>
            <a:r>
              <a:rPr dirty="0"/>
              <a:t>we</a:t>
            </a:r>
            <a:r>
              <a:rPr dirty="0" spc="235"/>
              <a:t> </a:t>
            </a:r>
            <a:r>
              <a:rPr dirty="0"/>
              <a:t>seen</a:t>
            </a:r>
            <a:r>
              <a:rPr dirty="0" spc="235"/>
              <a:t> </a:t>
            </a:r>
            <a:r>
              <a:rPr dirty="0"/>
              <a:t>in</a:t>
            </a:r>
            <a:r>
              <a:rPr dirty="0" spc="235"/>
              <a:t> </a:t>
            </a:r>
            <a:r>
              <a:rPr dirty="0"/>
              <a:t>this</a:t>
            </a:r>
            <a:r>
              <a:rPr dirty="0" spc="229"/>
              <a:t> </a:t>
            </a:r>
            <a:r>
              <a:rPr dirty="0"/>
              <a:t>chapter</a:t>
            </a:r>
            <a:r>
              <a:rPr dirty="0" spc="235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/>
              <a:t>disproves</a:t>
            </a:r>
            <a:r>
              <a:rPr dirty="0" spc="235"/>
              <a:t> </a:t>
            </a:r>
            <a:r>
              <a:rPr dirty="0"/>
              <a:t>this</a:t>
            </a:r>
            <a:r>
              <a:rPr dirty="0" spc="235"/>
              <a:t> </a:t>
            </a:r>
            <a:r>
              <a:rPr dirty="0"/>
              <a:t>view?</a:t>
            </a:r>
            <a:r>
              <a:rPr dirty="0" spc="110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5000" cy="12890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3540" marR="5080" indent="-37147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-10">
                <a:latin typeface="Times New Roman"/>
                <a:cs typeface="Times New Roman"/>
              </a:rPr>
              <a:t> have </a:t>
            </a:r>
            <a:r>
              <a:rPr dirty="0" sz="2450">
                <a:latin typeface="Times New Roman"/>
                <a:cs typeface="Times New Roman"/>
              </a:rPr>
              <a:t>dark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double- 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experiment.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appear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single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dots.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Isaac</a:t>
            </a:r>
            <a:r>
              <a:rPr dirty="0" spc="-20"/>
              <a:t> </a:t>
            </a:r>
            <a:r>
              <a:rPr dirty="0" spc="-10"/>
              <a:t>Newton</a:t>
            </a:r>
            <a:r>
              <a:rPr dirty="0" spc="-25"/>
              <a:t> </a:t>
            </a:r>
            <a:r>
              <a:rPr dirty="0" spc="-70"/>
              <a:t>viewed</a:t>
            </a:r>
            <a:r>
              <a:rPr dirty="0" spc="-20"/>
              <a:t> </a:t>
            </a:r>
            <a:r>
              <a:rPr dirty="0"/>
              <a:t>light</a:t>
            </a:r>
            <a:r>
              <a:rPr dirty="0" spc="-20"/>
              <a:t> </a:t>
            </a:r>
            <a:r>
              <a:rPr dirty="0"/>
              <a:t>as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/>
              <a:t>stream</a:t>
            </a:r>
            <a:r>
              <a:rPr dirty="0" spc="-20"/>
              <a:t> </a:t>
            </a:r>
            <a:r>
              <a:rPr dirty="0" spc="-90"/>
              <a:t>of</a:t>
            </a:r>
            <a:r>
              <a:rPr dirty="0" spc="-25"/>
              <a:t> </a:t>
            </a:r>
            <a:r>
              <a:rPr dirty="0"/>
              <a:t>particles.</a:t>
            </a:r>
            <a:r>
              <a:rPr dirty="0" spc="335"/>
              <a:t> </a:t>
            </a:r>
            <a:r>
              <a:rPr dirty="0" spc="75"/>
              <a:t>What</a:t>
            </a:r>
            <a:r>
              <a:rPr dirty="0" spc="-25"/>
              <a:t> </a:t>
            </a:r>
            <a:r>
              <a:rPr dirty="0" spc="-10"/>
              <a:t>evidence </a:t>
            </a:r>
            <a:r>
              <a:rPr dirty="0"/>
              <a:t>have</a:t>
            </a:r>
            <a:r>
              <a:rPr dirty="0" spc="225"/>
              <a:t> </a:t>
            </a:r>
            <a:r>
              <a:rPr dirty="0"/>
              <a:t>we</a:t>
            </a:r>
            <a:r>
              <a:rPr dirty="0" spc="235"/>
              <a:t> </a:t>
            </a:r>
            <a:r>
              <a:rPr dirty="0"/>
              <a:t>seen</a:t>
            </a:r>
            <a:r>
              <a:rPr dirty="0" spc="235"/>
              <a:t> </a:t>
            </a:r>
            <a:r>
              <a:rPr dirty="0"/>
              <a:t>in</a:t>
            </a:r>
            <a:r>
              <a:rPr dirty="0" spc="235"/>
              <a:t> </a:t>
            </a:r>
            <a:r>
              <a:rPr dirty="0"/>
              <a:t>this</a:t>
            </a:r>
            <a:r>
              <a:rPr dirty="0" spc="229"/>
              <a:t> </a:t>
            </a:r>
            <a:r>
              <a:rPr dirty="0"/>
              <a:t>chapter</a:t>
            </a:r>
            <a:r>
              <a:rPr dirty="0" spc="235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/>
              <a:t>disproves</a:t>
            </a:r>
            <a:r>
              <a:rPr dirty="0" spc="235"/>
              <a:t> </a:t>
            </a:r>
            <a:r>
              <a:rPr dirty="0"/>
              <a:t>this</a:t>
            </a:r>
            <a:r>
              <a:rPr dirty="0" spc="235"/>
              <a:t> </a:t>
            </a:r>
            <a:r>
              <a:rPr dirty="0"/>
              <a:t>view?</a:t>
            </a:r>
            <a:r>
              <a:rPr dirty="0" spc="110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6430" cy="19088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7147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-10">
                <a:latin typeface="Times New Roman"/>
                <a:cs typeface="Times New Roman"/>
              </a:rPr>
              <a:t> have </a:t>
            </a:r>
            <a:r>
              <a:rPr dirty="0" sz="2450">
                <a:latin typeface="Times New Roman"/>
                <a:cs typeface="Times New Roman"/>
              </a:rPr>
              <a:t>dark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double- 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experiment.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stream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appear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single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dots.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32358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0"/>
              <a:t>Maxwell’s</a:t>
            </a:r>
            <a:r>
              <a:rPr dirty="0" spc="190"/>
              <a:t> </a:t>
            </a:r>
            <a:r>
              <a:rPr dirty="0"/>
              <a:t>equations</a:t>
            </a:r>
            <a:r>
              <a:rPr dirty="0" spc="195"/>
              <a:t> </a:t>
            </a:r>
            <a:r>
              <a:rPr dirty="0"/>
              <a:t>describe</a:t>
            </a:r>
            <a:r>
              <a:rPr dirty="0" spc="200"/>
              <a:t> </a:t>
            </a:r>
            <a:r>
              <a:rPr dirty="0"/>
              <a:t>light</a:t>
            </a:r>
            <a:r>
              <a:rPr dirty="0" spc="200"/>
              <a:t> </a:t>
            </a:r>
            <a:r>
              <a:rPr dirty="0"/>
              <a:t>as</a:t>
            </a:r>
            <a:r>
              <a:rPr dirty="0" spc="195"/>
              <a:t> </a:t>
            </a:r>
            <a:r>
              <a:rPr dirty="0"/>
              <a:t>an</a:t>
            </a:r>
            <a:r>
              <a:rPr dirty="0" spc="200"/>
              <a:t> </a:t>
            </a:r>
            <a:r>
              <a:rPr dirty="0"/>
              <a:t>oscillating</a:t>
            </a:r>
            <a:r>
              <a:rPr dirty="0" spc="195"/>
              <a:t> </a:t>
            </a:r>
            <a:r>
              <a:rPr dirty="0"/>
              <a:t>electric</a:t>
            </a:r>
            <a:r>
              <a:rPr dirty="0" spc="200"/>
              <a:t> </a:t>
            </a:r>
            <a:r>
              <a:rPr dirty="0" spc="-10"/>
              <a:t>field </a:t>
            </a:r>
            <a:r>
              <a:rPr dirty="0"/>
              <a:t>and</a:t>
            </a:r>
            <a:r>
              <a:rPr dirty="0" spc="-70"/>
              <a:t> </a:t>
            </a:r>
            <a:r>
              <a:rPr dirty="0"/>
              <a:t>an</a:t>
            </a:r>
            <a:r>
              <a:rPr dirty="0" spc="-55"/>
              <a:t> </a:t>
            </a:r>
            <a:r>
              <a:rPr dirty="0" spc="-35"/>
              <a:t>oscillating</a:t>
            </a:r>
            <a:r>
              <a:rPr dirty="0" spc="-60"/>
              <a:t> </a:t>
            </a:r>
            <a:r>
              <a:rPr dirty="0" spc="-10"/>
              <a:t>magnetic</a:t>
            </a:r>
            <a:r>
              <a:rPr dirty="0" spc="-60"/>
              <a:t> </a:t>
            </a:r>
            <a:r>
              <a:rPr dirty="0" spc="-90"/>
              <a:t>field</a:t>
            </a:r>
            <a:r>
              <a:rPr dirty="0" spc="-60"/>
              <a:t> </a:t>
            </a:r>
            <a:r>
              <a:rPr dirty="0"/>
              <a:t>perpendicular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 spc="-50"/>
              <a:t>each</a:t>
            </a:r>
            <a:r>
              <a:rPr dirty="0" spc="-60"/>
              <a:t> </a:t>
            </a:r>
            <a:r>
              <a:rPr dirty="0"/>
              <a:t>other.</a:t>
            </a:r>
            <a:r>
              <a:rPr dirty="0" spc="434"/>
              <a:t> </a:t>
            </a:r>
            <a:r>
              <a:rPr dirty="0" spc="55"/>
              <a:t>What </a:t>
            </a:r>
            <a:r>
              <a:rPr dirty="0"/>
              <a:t>evidence</a:t>
            </a:r>
            <a:r>
              <a:rPr dirty="0" spc="265"/>
              <a:t> </a:t>
            </a:r>
            <a:r>
              <a:rPr dirty="0"/>
              <a:t>have</a:t>
            </a:r>
            <a:r>
              <a:rPr dirty="0" spc="260"/>
              <a:t> </a:t>
            </a:r>
            <a:r>
              <a:rPr dirty="0"/>
              <a:t>we</a:t>
            </a:r>
            <a:r>
              <a:rPr dirty="0" spc="265"/>
              <a:t> </a:t>
            </a:r>
            <a:r>
              <a:rPr dirty="0"/>
              <a:t>seen</a:t>
            </a:r>
            <a:r>
              <a:rPr dirty="0" spc="265"/>
              <a:t> </a:t>
            </a:r>
            <a:r>
              <a:rPr dirty="0"/>
              <a:t>in</a:t>
            </a:r>
            <a:r>
              <a:rPr dirty="0" spc="260"/>
              <a:t> </a:t>
            </a:r>
            <a:r>
              <a:rPr dirty="0"/>
              <a:t>this</a:t>
            </a:r>
            <a:r>
              <a:rPr dirty="0" spc="265"/>
              <a:t> </a:t>
            </a:r>
            <a:r>
              <a:rPr dirty="0"/>
              <a:t>chapter</a:t>
            </a:r>
            <a:r>
              <a:rPr dirty="0" spc="260"/>
              <a:t> </a:t>
            </a:r>
            <a:r>
              <a:rPr dirty="0" spc="114"/>
              <a:t>that</a:t>
            </a:r>
            <a:r>
              <a:rPr dirty="0" spc="265"/>
              <a:t> </a:t>
            </a:r>
            <a:r>
              <a:rPr dirty="0"/>
              <a:t>disproves</a:t>
            </a:r>
            <a:r>
              <a:rPr dirty="0" spc="265"/>
              <a:t> </a:t>
            </a:r>
            <a:r>
              <a:rPr dirty="0"/>
              <a:t>this</a:t>
            </a:r>
            <a:r>
              <a:rPr dirty="0" spc="260"/>
              <a:t> </a:t>
            </a:r>
            <a:r>
              <a:rPr dirty="0" spc="-10"/>
              <a:t>view?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3095" cy="12890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Oscillating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fields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dark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double-</a:t>
            </a:r>
            <a:r>
              <a:rPr dirty="0" sz="2450" spc="-20">
                <a:latin typeface="Times New Roman"/>
                <a:cs typeface="Times New Roman"/>
              </a:rPr>
              <a:t>slit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experiment.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Oscillating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fields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appear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single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dots.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32358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0"/>
              <a:t>Maxwell’s</a:t>
            </a:r>
            <a:r>
              <a:rPr dirty="0" spc="190"/>
              <a:t> </a:t>
            </a:r>
            <a:r>
              <a:rPr dirty="0"/>
              <a:t>equations</a:t>
            </a:r>
            <a:r>
              <a:rPr dirty="0" spc="195"/>
              <a:t> </a:t>
            </a:r>
            <a:r>
              <a:rPr dirty="0"/>
              <a:t>describe</a:t>
            </a:r>
            <a:r>
              <a:rPr dirty="0" spc="200"/>
              <a:t> </a:t>
            </a:r>
            <a:r>
              <a:rPr dirty="0"/>
              <a:t>light</a:t>
            </a:r>
            <a:r>
              <a:rPr dirty="0" spc="200"/>
              <a:t> </a:t>
            </a:r>
            <a:r>
              <a:rPr dirty="0"/>
              <a:t>as</a:t>
            </a:r>
            <a:r>
              <a:rPr dirty="0" spc="195"/>
              <a:t> </a:t>
            </a:r>
            <a:r>
              <a:rPr dirty="0"/>
              <a:t>an</a:t>
            </a:r>
            <a:r>
              <a:rPr dirty="0" spc="200"/>
              <a:t> </a:t>
            </a:r>
            <a:r>
              <a:rPr dirty="0"/>
              <a:t>oscillating</a:t>
            </a:r>
            <a:r>
              <a:rPr dirty="0" spc="195"/>
              <a:t> </a:t>
            </a:r>
            <a:r>
              <a:rPr dirty="0"/>
              <a:t>electric</a:t>
            </a:r>
            <a:r>
              <a:rPr dirty="0" spc="200"/>
              <a:t> </a:t>
            </a:r>
            <a:r>
              <a:rPr dirty="0" spc="-10"/>
              <a:t>field </a:t>
            </a:r>
            <a:r>
              <a:rPr dirty="0"/>
              <a:t>and</a:t>
            </a:r>
            <a:r>
              <a:rPr dirty="0" spc="-70"/>
              <a:t> </a:t>
            </a:r>
            <a:r>
              <a:rPr dirty="0"/>
              <a:t>an</a:t>
            </a:r>
            <a:r>
              <a:rPr dirty="0" spc="-55"/>
              <a:t> </a:t>
            </a:r>
            <a:r>
              <a:rPr dirty="0" spc="-35"/>
              <a:t>oscillating</a:t>
            </a:r>
            <a:r>
              <a:rPr dirty="0" spc="-60"/>
              <a:t> </a:t>
            </a:r>
            <a:r>
              <a:rPr dirty="0" spc="-10"/>
              <a:t>magnetic</a:t>
            </a:r>
            <a:r>
              <a:rPr dirty="0" spc="-60"/>
              <a:t> </a:t>
            </a:r>
            <a:r>
              <a:rPr dirty="0" spc="-90"/>
              <a:t>field</a:t>
            </a:r>
            <a:r>
              <a:rPr dirty="0" spc="-60"/>
              <a:t> </a:t>
            </a:r>
            <a:r>
              <a:rPr dirty="0"/>
              <a:t>perpendicular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 spc="-50"/>
              <a:t>each</a:t>
            </a:r>
            <a:r>
              <a:rPr dirty="0" spc="-60"/>
              <a:t> </a:t>
            </a:r>
            <a:r>
              <a:rPr dirty="0"/>
              <a:t>other.</a:t>
            </a:r>
            <a:r>
              <a:rPr dirty="0" spc="434"/>
              <a:t> </a:t>
            </a:r>
            <a:r>
              <a:rPr dirty="0" spc="55"/>
              <a:t>What </a:t>
            </a:r>
            <a:r>
              <a:rPr dirty="0"/>
              <a:t>evidence</a:t>
            </a:r>
            <a:r>
              <a:rPr dirty="0" spc="265"/>
              <a:t> </a:t>
            </a:r>
            <a:r>
              <a:rPr dirty="0"/>
              <a:t>have</a:t>
            </a:r>
            <a:r>
              <a:rPr dirty="0" spc="260"/>
              <a:t> </a:t>
            </a:r>
            <a:r>
              <a:rPr dirty="0"/>
              <a:t>we</a:t>
            </a:r>
            <a:r>
              <a:rPr dirty="0" spc="265"/>
              <a:t> </a:t>
            </a:r>
            <a:r>
              <a:rPr dirty="0"/>
              <a:t>seen</a:t>
            </a:r>
            <a:r>
              <a:rPr dirty="0" spc="265"/>
              <a:t> </a:t>
            </a:r>
            <a:r>
              <a:rPr dirty="0"/>
              <a:t>in</a:t>
            </a:r>
            <a:r>
              <a:rPr dirty="0" spc="260"/>
              <a:t> </a:t>
            </a:r>
            <a:r>
              <a:rPr dirty="0"/>
              <a:t>this</a:t>
            </a:r>
            <a:r>
              <a:rPr dirty="0" spc="265"/>
              <a:t> </a:t>
            </a:r>
            <a:r>
              <a:rPr dirty="0"/>
              <a:t>chapter</a:t>
            </a:r>
            <a:r>
              <a:rPr dirty="0" spc="260"/>
              <a:t> </a:t>
            </a:r>
            <a:r>
              <a:rPr dirty="0" spc="114"/>
              <a:t>that</a:t>
            </a:r>
            <a:r>
              <a:rPr dirty="0" spc="265"/>
              <a:t> </a:t>
            </a:r>
            <a:r>
              <a:rPr dirty="0"/>
              <a:t>disproves</a:t>
            </a:r>
            <a:r>
              <a:rPr dirty="0" spc="265"/>
              <a:t> </a:t>
            </a:r>
            <a:r>
              <a:rPr dirty="0"/>
              <a:t>this</a:t>
            </a:r>
            <a:r>
              <a:rPr dirty="0" spc="260"/>
              <a:t> </a:t>
            </a:r>
            <a:r>
              <a:rPr dirty="0" spc="-10"/>
              <a:t>view?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929545"/>
            <a:ext cx="8264525" cy="19088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Oscillating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fields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dark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double-</a:t>
            </a:r>
            <a:r>
              <a:rPr dirty="0" sz="2450" spc="-20">
                <a:latin typeface="Times New Roman"/>
                <a:cs typeface="Times New Roman"/>
              </a:rPr>
              <a:t>slit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experiment.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Oscillating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fields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appear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single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dots.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16735" algn="l"/>
                <a:tab pos="4840605" algn="l"/>
              </a:tabLst>
            </a:pPr>
            <a:r>
              <a:rPr dirty="0" spc="-25"/>
              <a:t>Two</a:t>
            </a:r>
            <a:r>
              <a:rPr dirty="0"/>
              <a:t> </a:t>
            </a:r>
            <a:r>
              <a:rPr dirty="0" spc="-90"/>
              <a:t>waves</a:t>
            </a:r>
            <a:r>
              <a:rPr dirty="0"/>
              <a:t> meet,</a:t>
            </a:r>
            <a:r>
              <a:rPr dirty="0" spc="40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5"/>
              <a:t> </a:t>
            </a:r>
            <a:r>
              <a:rPr dirty="0" spc="-20"/>
              <a:t>one</a:t>
            </a:r>
            <a:r>
              <a:rPr dirty="0"/>
              <a:t> particular point there </a:t>
            </a:r>
            <a:r>
              <a:rPr dirty="0" spc="-20"/>
              <a:t>is</a:t>
            </a:r>
            <a:r>
              <a:rPr dirty="0"/>
              <a:t> </a:t>
            </a:r>
            <a:r>
              <a:rPr dirty="0" spc="-10"/>
              <a:t>“constructive interference.”</a:t>
            </a:r>
            <a:r>
              <a:rPr dirty="0"/>
              <a:t>	</a:t>
            </a:r>
            <a:r>
              <a:rPr dirty="0" spc="75"/>
              <a:t>What</a:t>
            </a:r>
            <a:r>
              <a:rPr dirty="0" spc="95"/>
              <a:t> </a:t>
            </a:r>
            <a:r>
              <a:rPr dirty="0"/>
              <a:t>does</a:t>
            </a:r>
            <a:r>
              <a:rPr dirty="0" spc="95"/>
              <a:t> </a:t>
            </a:r>
            <a:r>
              <a:rPr dirty="0" spc="114"/>
              <a:t>that</a:t>
            </a:r>
            <a:r>
              <a:rPr dirty="0" spc="95"/>
              <a:t> </a:t>
            </a:r>
            <a:r>
              <a:rPr dirty="0" spc="-10"/>
              <a:t>mean?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8255634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experience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superposition.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(more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itive),  and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lower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lows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(more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negative), 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5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individual 	waves.</a:t>
            </a:r>
            <a:endParaRPr sz="2450">
              <a:latin typeface="Times New Roman"/>
              <a:cs typeface="Times New Roman"/>
            </a:endParaRPr>
          </a:p>
          <a:p>
            <a:pPr algn="just" marL="38227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(more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tive)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individual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waves.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lows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4" b="0" i="1">
                <a:latin typeface="Bookman Old Style"/>
                <a:cs typeface="Bookman Old Style"/>
              </a:rPr>
              <a:t>less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negative,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exist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all.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Why</a:t>
            </a:r>
            <a:r>
              <a:rPr dirty="0" spc="-20"/>
              <a:t> </a:t>
            </a:r>
            <a:r>
              <a:rPr dirty="0"/>
              <a:t>do</a:t>
            </a:r>
            <a:r>
              <a:rPr dirty="0" spc="-20"/>
              <a:t> </a:t>
            </a:r>
            <a:r>
              <a:rPr dirty="0" spc="-25"/>
              <a:t>you</a:t>
            </a:r>
            <a:r>
              <a:rPr dirty="0" spc="-20"/>
              <a:t> </a:t>
            </a:r>
            <a:r>
              <a:rPr dirty="0"/>
              <a:t>get</a:t>
            </a:r>
            <a:r>
              <a:rPr dirty="0" spc="-20"/>
              <a:t> </a:t>
            </a:r>
            <a:r>
              <a:rPr dirty="0"/>
              <a:t>dark</a:t>
            </a:r>
            <a:r>
              <a:rPr dirty="0" spc="-20"/>
              <a:t> </a:t>
            </a:r>
            <a:r>
              <a:rPr dirty="0"/>
              <a:t>bands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100"/>
              <a:t>wave</a:t>
            </a:r>
            <a:r>
              <a:rPr dirty="0" spc="-20"/>
              <a:t> </a:t>
            </a:r>
            <a:r>
              <a:rPr dirty="0" spc="80"/>
              <a:t>but</a:t>
            </a:r>
            <a:r>
              <a:rPr dirty="0" spc="-20"/>
              <a:t> </a:t>
            </a:r>
            <a:r>
              <a:rPr dirty="0" spc="-10"/>
              <a:t>never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10"/>
              <a:t>particle?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5853430" algn="l"/>
              </a:tabLst>
            </a:pPr>
            <a:r>
              <a:rPr dirty="0"/>
              <a:t>Particles</a:t>
            </a:r>
            <a:r>
              <a:rPr dirty="0" spc="350"/>
              <a:t> </a:t>
            </a:r>
            <a:r>
              <a:rPr dirty="0"/>
              <a:t>fan</a:t>
            </a:r>
            <a:r>
              <a:rPr dirty="0" spc="360"/>
              <a:t> </a:t>
            </a:r>
            <a:r>
              <a:rPr dirty="0"/>
              <a:t>out</a:t>
            </a:r>
            <a:r>
              <a:rPr dirty="0" spc="360"/>
              <a:t> </a:t>
            </a:r>
            <a:r>
              <a:rPr dirty="0"/>
              <a:t>to</a:t>
            </a:r>
            <a:r>
              <a:rPr dirty="0" spc="355"/>
              <a:t> </a:t>
            </a:r>
            <a:r>
              <a:rPr dirty="0"/>
              <a:t>every</a:t>
            </a:r>
            <a:r>
              <a:rPr dirty="0" spc="360"/>
              <a:t> </a:t>
            </a:r>
            <a:r>
              <a:rPr dirty="0"/>
              <a:t>spot</a:t>
            </a:r>
            <a:r>
              <a:rPr dirty="0" spc="360"/>
              <a:t> </a:t>
            </a:r>
            <a:r>
              <a:rPr dirty="0" spc="-10"/>
              <a:t>randomly,</a:t>
            </a:r>
            <a:r>
              <a:rPr dirty="0"/>
              <a:t>	</a:t>
            </a:r>
            <a:r>
              <a:rPr dirty="0" spc="85"/>
              <a:t>but</a:t>
            </a:r>
            <a:r>
              <a:rPr dirty="0" spc="125"/>
              <a:t> </a:t>
            </a:r>
            <a:r>
              <a:rPr dirty="0" spc="-25"/>
              <a:t>waves</a:t>
            </a:r>
            <a:r>
              <a:rPr dirty="0" spc="140"/>
              <a:t> </a:t>
            </a:r>
            <a:r>
              <a:rPr dirty="0" spc="-60"/>
              <a:t>follow</a:t>
            </a:r>
            <a:r>
              <a:rPr dirty="0" spc="135"/>
              <a:t> </a:t>
            </a:r>
            <a:r>
              <a:rPr dirty="0" spc="-50"/>
              <a:t>a </a:t>
            </a:r>
            <a:r>
              <a:rPr dirty="0" spc="-50"/>
              <a:t>	</a:t>
            </a:r>
            <a:r>
              <a:rPr dirty="0"/>
              <a:t>mathematical</a:t>
            </a:r>
            <a:r>
              <a:rPr dirty="0" spc="245"/>
              <a:t> </a:t>
            </a:r>
            <a:r>
              <a:rPr dirty="0"/>
              <a:t>trajectory</a:t>
            </a:r>
            <a:r>
              <a:rPr dirty="0" spc="260"/>
              <a:t> </a:t>
            </a:r>
            <a:r>
              <a:rPr dirty="0" spc="114"/>
              <a:t>that</a:t>
            </a:r>
            <a:r>
              <a:rPr dirty="0" spc="254"/>
              <a:t> </a:t>
            </a:r>
            <a:r>
              <a:rPr dirty="0"/>
              <a:t>never</a:t>
            </a:r>
            <a:r>
              <a:rPr dirty="0" spc="260"/>
              <a:t> </a:t>
            </a:r>
            <a:r>
              <a:rPr dirty="0"/>
              <a:t>hits</a:t>
            </a:r>
            <a:r>
              <a:rPr dirty="0" spc="254"/>
              <a:t> </a:t>
            </a:r>
            <a:r>
              <a:rPr dirty="0"/>
              <a:t>certain</a:t>
            </a:r>
            <a:r>
              <a:rPr dirty="0" spc="260"/>
              <a:t> </a:t>
            </a:r>
            <a:r>
              <a:rPr dirty="0" spc="-10"/>
              <a:t>spots.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Particles</a:t>
            </a:r>
            <a:r>
              <a:rPr dirty="0" spc="95"/>
              <a:t> </a:t>
            </a:r>
            <a:r>
              <a:rPr dirty="0"/>
              <a:t>are</a:t>
            </a:r>
            <a:r>
              <a:rPr dirty="0" spc="100"/>
              <a:t> </a:t>
            </a:r>
            <a:r>
              <a:rPr dirty="0"/>
              <a:t>discrete,</a:t>
            </a:r>
            <a:r>
              <a:rPr dirty="0" spc="105"/>
              <a:t> </a:t>
            </a:r>
            <a:r>
              <a:rPr dirty="0" spc="80"/>
              <a:t>but</a:t>
            </a:r>
            <a:r>
              <a:rPr dirty="0" spc="100"/>
              <a:t> </a:t>
            </a:r>
            <a:r>
              <a:rPr dirty="0" spc="-45"/>
              <a:t>waves</a:t>
            </a:r>
            <a:r>
              <a:rPr dirty="0" spc="105"/>
              <a:t> </a:t>
            </a:r>
            <a:r>
              <a:rPr dirty="0"/>
              <a:t>are</a:t>
            </a:r>
            <a:r>
              <a:rPr dirty="0" spc="105"/>
              <a:t> </a:t>
            </a:r>
            <a:r>
              <a:rPr dirty="0" spc="-10"/>
              <a:t>continuous.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height</a:t>
            </a:r>
            <a:r>
              <a:rPr dirty="0" spc="30"/>
              <a:t> </a:t>
            </a:r>
            <a:r>
              <a:rPr dirty="0" spc="-10"/>
              <a:t>of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 spc="-60"/>
              <a:t>wave</a:t>
            </a:r>
            <a:r>
              <a:rPr dirty="0" spc="30"/>
              <a:t> </a:t>
            </a:r>
            <a:r>
              <a:rPr dirty="0"/>
              <a:t>can</a:t>
            </a:r>
            <a:r>
              <a:rPr dirty="0" spc="35"/>
              <a:t> </a:t>
            </a:r>
            <a:r>
              <a:rPr dirty="0"/>
              <a:t>be</a:t>
            </a:r>
            <a:r>
              <a:rPr dirty="0" spc="30"/>
              <a:t> </a:t>
            </a:r>
            <a:r>
              <a:rPr dirty="0"/>
              <a:t>positive</a:t>
            </a:r>
            <a:r>
              <a:rPr dirty="0" spc="35"/>
              <a:t> </a:t>
            </a:r>
            <a:r>
              <a:rPr dirty="0"/>
              <a:t>or</a:t>
            </a:r>
            <a:r>
              <a:rPr dirty="0" spc="25"/>
              <a:t> </a:t>
            </a:r>
            <a:r>
              <a:rPr dirty="0"/>
              <a:t>negative,</a:t>
            </a:r>
            <a:r>
              <a:rPr dirty="0" spc="40"/>
              <a:t> </a:t>
            </a:r>
            <a:r>
              <a:rPr dirty="0" spc="80"/>
              <a:t>but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20"/>
              <a:t>num- </a:t>
            </a:r>
            <a:r>
              <a:rPr dirty="0" spc="-20"/>
              <a:t>	</a:t>
            </a:r>
            <a:r>
              <a:rPr dirty="0"/>
              <a:t>ber</a:t>
            </a:r>
            <a:r>
              <a:rPr dirty="0" spc="75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particles</a:t>
            </a:r>
            <a:r>
              <a:rPr dirty="0" spc="85"/>
              <a:t> </a:t>
            </a:r>
            <a:r>
              <a:rPr dirty="0"/>
              <a:t>can</a:t>
            </a:r>
            <a:r>
              <a:rPr dirty="0" spc="90"/>
              <a:t> </a:t>
            </a:r>
            <a:r>
              <a:rPr dirty="0"/>
              <a:t>never</a:t>
            </a:r>
            <a:r>
              <a:rPr dirty="0" spc="85"/>
              <a:t> </a:t>
            </a:r>
            <a:r>
              <a:rPr dirty="0"/>
              <a:t>be</a:t>
            </a:r>
            <a:r>
              <a:rPr dirty="0" spc="90"/>
              <a:t> </a:t>
            </a:r>
            <a:r>
              <a:rPr dirty="0" spc="-10"/>
              <a:t>negative.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Why</a:t>
            </a:r>
            <a:r>
              <a:rPr dirty="0" spc="-20"/>
              <a:t> </a:t>
            </a:r>
            <a:r>
              <a:rPr dirty="0"/>
              <a:t>do</a:t>
            </a:r>
            <a:r>
              <a:rPr dirty="0" spc="-20"/>
              <a:t> </a:t>
            </a:r>
            <a:r>
              <a:rPr dirty="0" spc="-25"/>
              <a:t>you</a:t>
            </a:r>
            <a:r>
              <a:rPr dirty="0" spc="-20"/>
              <a:t> </a:t>
            </a:r>
            <a:r>
              <a:rPr dirty="0"/>
              <a:t>get</a:t>
            </a:r>
            <a:r>
              <a:rPr dirty="0" spc="-20"/>
              <a:t> </a:t>
            </a:r>
            <a:r>
              <a:rPr dirty="0"/>
              <a:t>dark</a:t>
            </a:r>
            <a:r>
              <a:rPr dirty="0" spc="-20"/>
              <a:t> </a:t>
            </a:r>
            <a:r>
              <a:rPr dirty="0"/>
              <a:t>bands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100"/>
              <a:t>wave</a:t>
            </a:r>
            <a:r>
              <a:rPr dirty="0" spc="-20"/>
              <a:t> </a:t>
            </a:r>
            <a:r>
              <a:rPr dirty="0" spc="80"/>
              <a:t>but</a:t>
            </a:r>
            <a:r>
              <a:rPr dirty="0" spc="-20"/>
              <a:t> </a:t>
            </a:r>
            <a:r>
              <a:rPr dirty="0" spc="-10"/>
              <a:t>never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10"/>
              <a:t>particle?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5853430" algn="l"/>
              </a:tabLst>
            </a:pPr>
            <a:r>
              <a:rPr dirty="0"/>
              <a:t>Particles</a:t>
            </a:r>
            <a:r>
              <a:rPr dirty="0" spc="350"/>
              <a:t> </a:t>
            </a:r>
            <a:r>
              <a:rPr dirty="0"/>
              <a:t>fan</a:t>
            </a:r>
            <a:r>
              <a:rPr dirty="0" spc="360"/>
              <a:t> </a:t>
            </a:r>
            <a:r>
              <a:rPr dirty="0"/>
              <a:t>out</a:t>
            </a:r>
            <a:r>
              <a:rPr dirty="0" spc="360"/>
              <a:t> </a:t>
            </a:r>
            <a:r>
              <a:rPr dirty="0"/>
              <a:t>to</a:t>
            </a:r>
            <a:r>
              <a:rPr dirty="0" spc="355"/>
              <a:t> </a:t>
            </a:r>
            <a:r>
              <a:rPr dirty="0"/>
              <a:t>every</a:t>
            </a:r>
            <a:r>
              <a:rPr dirty="0" spc="360"/>
              <a:t> </a:t>
            </a:r>
            <a:r>
              <a:rPr dirty="0"/>
              <a:t>spot</a:t>
            </a:r>
            <a:r>
              <a:rPr dirty="0" spc="360"/>
              <a:t> </a:t>
            </a:r>
            <a:r>
              <a:rPr dirty="0" spc="-10"/>
              <a:t>randomly,</a:t>
            </a:r>
            <a:r>
              <a:rPr dirty="0"/>
              <a:t>	</a:t>
            </a:r>
            <a:r>
              <a:rPr dirty="0" spc="85"/>
              <a:t>but</a:t>
            </a:r>
            <a:r>
              <a:rPr dirty="0" spc="125"/>
              <a:t> </a:t>
            </a:r>
            <a:r>
              <a:rPr dirty="0" spc="-25"/>
              <a:t>waves</a:t>
            </a:r>
            <a:r>
              <a:rPr dirty="0" spc="140"/>
              <a:t> </a:t>
            </a:r>
            <a:r>
              <a:rPr dirty="0" spc="-60"/>
              <a:t>follow</a:t>
            </a:r>
            <a:r>
              <a:rPr dirty="0" spc="135"/>
              <a:t> </a:t>
            </a:r>
            <a:r>
              <a:rPr dirty="0" spc="-50"/>
              <a:t>a </a:t>
            </a:r>
            <a:r>
              <a:rPr dirty="0" spc="-50"/>
              <a:t>	</a:t>
            </a:r>
            <a:r>
              <a:rPr dirty="0"/>
              <a:t>mathematical</a:t>
            </a:r>
            <a:r>
              <a:rPr dirty="0" spc="245"/>
              <a:t> </a:t>
            </a:r>
            <a:r>
              <a:rPr dirty="0"/>
              <a:t>trajectory</a:t>
            </a:r>
            <a:r>
              <a:rPr dirty="0" spc="260"/>
              <a:t> </a:t>
            </a:r>
            <a:r>
              <a:rPr dirty="0" spc="114"/>
              <a:t>that</a:t>
            </a:r>
            <a:r>
              <a:rPr dirty="0" spc="254"/>
              <a:t> </a:t>
            </a:r>
            <a:r>
              <a:rPr dirty="0"/>
              <a:t>never</a:t>
            </a:r>
            <a:r>
              <a:rPr dirty="0" spc="260"/>
              <a:t> </a:t>
            </a:r>
            <a:r>
              <a:rPr dirty="0"/>
              <a:t>hits</a:t>
            </a:r>
            <a:r>
              <a:rPr dirty="0" spc="254"/>
              <a:t> </a:t>
            </a:r>
            <a:r>
              <a:rPr dirty="0"/>
              <a:t>certain</a:t>
            </a:r>
            <a:r>
              <a:rPr dirty="0" spc="260"/>
              <a:t> </a:t>
            </a:r>
            <a:r>
              <a:rPr dirty="0" spc="-10"/>
              <a:t>spots.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Particles</a:t>
            </a:r>
            <a:r>
              <a:rPr dirty="0" spc="95"/>
              <a:t> </a:t>
            </a:r>
            <a:r>
              <a:rPr dirty="0"/>
              <a:t>are</a:t>
            </a:r>
            <a:r>
              <a:rPr dirty="0" spc="100"/>
              <a:t> </a:t>
            </a:r>
            <a:r>
              <a:rPr dirty="0"/>
              <a:t>discrete,</a:t>
            </a:r>
            <a:r>
              <a:rPr dirty="0" spc="105"/>
              <a:t> </a:t>
            </a:r>
            <a:r>
              <a:rPr dirty="0" spc="80"/>
              <a:t>but</a:t>
            </a:r>
            <a:r>
              <a:rPr dirty="0" spc="100"/>
              <a:t> </a:t>
            </a:r>
            <a:r>
              <a:rPr dirty="0" spc="-45"/>
              <a:t>waves</a:t>
            </a:r>
            <a:r>
              <a:rPr dirty="0" spc="105"/>
              <a:t> </a:t>
            </a:r>
            <a:r>
              <a:rPr dirty="0"/>
              <a:t>are</a:t>
            </a:r>
            <a:r>
              <a:rPr dirty="0" spc="105"/>
              <a:t> </a:t>
            </a:r>
            <a:r>
              <a:rPr dirty="0" spc="-10"/>
              <a:t>continuous.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height</a:t>
            </a:r>
            <a:r>
              <a:rPr dirty="0" spc="30"/>
              <a:t> </a:t>
            </a:r>
            <a:r>
              <a:rPr dirty="0" spc="-10"/>
              <a:t>of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 spc="-60"/>
              <a:t>wave</a:t>
            </a:r>
            <a:r>
              <a:rPr dirty="0" spc="30"/>
              <a:t> </a:t>
            </a:r>
            <a:r>
              <a:rPr dirty="0"/>
              <a:t>can</a:t>
            </a:r>
            <a:r>
              <a:rPr dirty="0" spc="35"/>
              <a:t> </a:t>
            </a:r>
            <a:r>
              <a:rPr dirty="0"/>
              <a:t>be</a:t>
            </a:r>
            <a:r>
              <a:rPr dirty="0" spc="30"/>
              <a:t> </a:t>
            </a:r>
            <a:r>
              <a:rPr dirty="0"/>
              <a:t>positive</a:t>
            </a:r>
            <a:r>
              <a:rPr dirty="0" spc="35"/>
              <a:t> </a:t>
            </a:r>
            <a:r>
              <a:rPr dirty="0"/>
              <a:t>or</a:t>
            </a:r>
            <a:r>
              <a:rPr dirty="0" spc="25"/>
              <a:t> </a:t>
            </a:r>
            <a:r>
              <a:rPr dirty="0"/>
              <a:t>negative,</a:t>
            </a:r>
            <a:r>
              <a:rPr dirty="0" spc="40"/>
              <a:t> </a:t>
            </a:r>
            <a:r>
              <a:rPr dirty="0" spc="80"/>
              <a:t>but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20"/>
              <a:t>num- </a:t>
            </a:r>
            <a:r>
              <a:rPr dirty="0" spc="-20"/>
              <a:t>	</a:t>
            </a:r>
            <a:r>
              <a:rPr dirty="0"/>
              <a:t>ber</a:t>
            </a:r>
            <a:r>
              <a:rPr dirty="0" spc="75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particles</a:t>
            </a:r>
            <a:r>
              <a:rPr dirty="0" spc="85"/>
              <a:t> </a:t>
            </a:r>
            <a:r>
              <a:rPr dirty="0"/>
              <a:t>can</a:t>
            </a:r>
            <a:r>
              <a:rPr dirty="0" spc="90"/>
              <a:t> </a:t>
            </a:r>
            <a:r>
              <a:rPr dirty="0"/>
              <a:t>never</a:t>
            </a:r>
            <a:r>
              <a:rPr dirty="0" spc="85"/>
              <a:t> </a:t>
            </a:r>
            <a:r>
              <a:rPr dirty="0"/>
              <a:t>be</a:t>
            </a:r>
            <a:r>
              <a:rPr dirty="0" spc="90"/>
              <a:t> </a:t>
            </a:r>
            <a:r>
              <a:rPr dirty="0" spc="-10"/>
              <a:t>negative.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C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25"/>
              <a:t> </a:t>
            </a:r>
            <a:r>
              <a:rPr dirty="0"/>
              <a:t>particle</a:t>
            </a:r>
            <a:r>
              <a:rPr dirty="0" spc="130"/>
              <a:t> </a:t>
            </a:r>
            <a:r>
              <a:rPr dirty="0"/>
              <a:t>is</a:t>
            </a:r>
            <a:r>
              <a:rPr dirty="0" spc="140"/>
              <a:t> </a:t>
            </a:r>
            <a:r>
              <a:rPr dirty="0"/>
              <a:t>moving</a:t>
            </a:r>
            <a:r>
              <a:rPr dirty="0" spc="140"/>
              <a:t> </a:t>
            </a:r>
            <a:r>
              <a:rPr dirty="0"/>
              <a:t>along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 b="0" i="1">
                <a:latin typeface="Bookman Old Style"/>
                <a:cs typeface="Bookman Old Style"/>
              </a:rPr>
              <a:t>x</a:t>
            </a:r>
            <a:r>
              <a:rPr dirty="0"/>
              <a:t>-axis.</a:t>
            </a:r>
            <a:r>
              <a:rPr dirty="0" spc="515"/>
              <a:t> </a:t>
            </a:r>
            <a:r>
              <a:rPr dirty="0"/>
              <a:t>Its</a:t>
            </a:r>
            <a:r>
              <a:rPr dirty="0" spc="140"/>
              <a:t> </a:t>
            </a:r>
            <a:r>
              <a:rPr dirty="0" spc="-20"/>
              <a:t>wavefunction</a:t>
            </a:r>
            <a:r>
              <a:rPr dirty="0" spc="135"/>
              <a:t> </a:t>
            </a:r>
            <a:r>
              <a:rPr dirty="0"/>
              <a:t>is</a:t>
            </a:r>
            <a:r>
              <a:rPr dirty="0" spc="135"/>
              <a:t> </a:t>
            </a:r>
            <a:r>
              <a:rPr dirty="0" spc="-10"/>
              <a:t>shown </a:t>
            </a:r>
            <a:r>
              <a:rPr dirty="0"/>
              <a:t>below.</a:t>
            </a:r>
            <a:r>
              <a:rPr dirty="0" spc="280"/>
              <a:t> </a:t>
            </a:r>
            <a:r>
              <a:rPr dirty="0"/>
              <a:t>If</a:t>
            </a:r>
            <a:r>
              <a:rPr dirty="0" spc="55"/>
              <a:t> </a:t>
            </a:r>
            <a:r>
              <a:rPr dirty="0"/>
              <a:t>you</a:t>
            </a:r>
            <a:r>
              <a:rPr dirty="0" spc="60"/>
              <a:t> </a:t>
            </a:r>
            <a:r>
              <a:rPr dirty="0"/>
              <a:t>measure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/>
              <a:t>position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60"/>
              <a:t> </a:t>
            </a:r>
            <a:r>
              <a:rPr dirty="0"/>
              <a:t>this</a:t>
            </a:r>
            <a:r>
              <a:rPr dirty="0" spc="55"/>
              <a:t> </a:t>
            </a:r>
            <a:r>
              <a:rPr dirty="0"/>
              <a:t>particle,</a:t>
            </a:r>
            <a:r>
              <a:rPr dirty="0" spc="60"/>
              <a:t> </a:t>
            </a:r>
            <a:r>
              <a:rPr dirty="0"/>
              <a:t>where</a:t>
            </a:r>
            <a:r>
              <a:rPr dirty="0" spc="55"/>
              <a:t> </a:t>
            </a:r>
            <a:r>
              <a:rPr dirty="0"/>
              <a:t>are</a:t>
            </a:r>
            <a:r>
              <a:rPr dirty="0" spc="55"/>
              <a:t> </a:t>
            </a:r>
            <a:r>
              <a:rPr dirty="0" spc="-25"/>
              <a:t>you </a:t>
            </a:r>
            <a:r>
              <a:rPr dirty="0"/>
              <a:t>most</a:t>
            </a:r>
            <a:r>
              <a:rPr dirty="0" spc="204"/>
              <a:t> </a:t>
            </a:r>
            <a:r>
              <a:rPr dirty="0" spc="-10"/>
              <a:t>likely</a:t>
            </a:r>
            <a:r>
              <a:rPr dirty="0" spc="204"/>
              <a:t> </a:t>
            </a:r>
            <a:r>
              <a:rPr dirty="0"/>
              <a:t>to</a:t>
            </a:r>
            <a:r>
              <a:rPr dirty="0" spc="204"/>
              <a:t> </a:t>
            </a:r>
            <a:r>
              <a:rPr dirty="0"/>
              <a:t>find</a:t>
            </a:r>
            <a:r>
              <a:rPr dirty="0" spc="204"/>
              <a:t> </a:t>
            </a:r>
            <a:r>
              <a:rPr dirty="0"/>
              <a:t>it:</a:t>
            </a:r>
            <a:r>
              <a:rPr dirty="0" spc="540"/>
              <a:t> </a:t>
            </a:r>
            <a:r>
              <a:rPr dirty="0"/>
              <a:t>near</a:t>
            </a:r>
            <a:r>
              <a:rPr dirty="0" spc="204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80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A</a:t>
            </a:r>
            <a:r>
              <a:rPr dirty="0" spc="50"/>
              <a:t>,</a:t>
            </a:r>
            <a:r>
              <a:rPr dirty="0" spc="225"/>
              <a:t> </a:t>
            </a:r>
            <a:r>
              <a:rPr dirty="0"/>
              <a:t>near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85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210"/>
              <a:t> </a:t>
            </a:r>
            <a:r>
              <a:rPr dirty="0" spc="95" b="0" i="1">
                <a:latin typeface="Bookman Old Style"/>
                <a:cs typeface="Bookman Old Style"/>
              </a:rPr>
              <a:t>B</a:t>
            </a:r>
            <a:r>
              <a:rPr dirty="0" spc="95"/>
              <a:t>,</a:t>
            </a:r>
            <a:r>
              <a:rPr dirty="0" spc="225"/>
              <a:t> </a:t>
            </a:r>
            <a:r>
              <a:rPr dirty="0"/>
              <a:t>or</a:t>
            </a:r>
            <a:r>
              <a:rPr dirty="0" spc="204"/>
              <a:t> </a:t>
            </a:r>
            <a:r>
              <a:rPr dirty="0"/>
              <a:t>near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80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210"/>
              <a:t> </a:t>
            </a:r>
            <a:r>
              <a:rPr dirty="0" spc="30" b="0" i="1">
                <a:latin typeface="Bookman Old Style"/>
                <a:cs typeface="Bookman Old Style"/>
              </a:rPr>
              <a:t>C</a:t>
            </a:r>
            <a:r>
              <a:rPr dirty="0" spc="30"/>
              <a:t>? </a:t>
            </a:r>
            <a:r>
              <a:rPr dirty="0"/>
              <a:t>Where</a:t>
            </a:r>
            <a:r>
              <a:rPr dirty="0" spc="65"/>
              <a:t> </a:t>
            </a:r>
            <a:r>
              <a:rPr dirty="0"/>
              <a:t>are</a:t>
            </a:r>
            <a:r>
              <a:rPr dirty="0" spc="70"/>
              <a:t> </a:t>
            </a:r>
            <a:r>
              <a:rPr dirty="0"/>
              <a:t>you</a:t>
            </a:r>
            <a:r>
              <a:rPr dirty="0" spc="65"/>
              <a:t> </a:t>
            </a:r>
            <a:r>
              <a:rPr dirty="0"/>
              <a:t>least</a:t>
            </a:r>
            <a:r>
              <a:rPr dirty="0" spc="60"/>
              <a:t> </a:t>
            </a:r>
            <a:r>
              <a:rPr dirty="0" spc="-30"/>
              <a:t>likely</a:t>
            </a:r>
            <a:r>
              <a:rPr dirty="0" spc="70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/>
              <a:t>find</a:t>
            </a:r>
            <a:r>
              <a:rPr dirty="0" spc="65"/>
              <a:t> </a:t>
            </a:r>
            <a:r>
              <a:rPr dirty="0" spc="-25"/>
              <a:t>it?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2748887"/>
            <a:ext cx="2468936" cy="1988657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8819" y="1208797"/>
            <a:ext cx="825627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along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-axis.</a:t>
            </a:r>
            <a:r>
              <a:rPr dirty="0" sz="2450" spc="5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wavefunction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shown </a:t>
            </a:r>
            <a:r>
              <a:rPr dirty="0" sz="2450">
                <a:latin typeface="Times New Roman"/>
                <a:cs typeface="Times New Roman"/>
              </a:rPr>
              <a:t>below.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>
                <a:latin typeface="Times New Roman"/>
                <a:cs typeface="Times New Roman"/>
              </a:rPr>
              <a:t>most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likely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it:</a:t>
            </a:r>
            <a:r>
              <a:rPr dirty="0" sz="2450" spc="5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,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8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95" b="0" i="1">
                <a:latin typeface="Bookman Old Style"/>
                <a:cs typeface="Bookman Old Style"/>
              </a:rPr>
              <a:t>B</a:t>
            </a:r>
            <a:r>
              <a:rPr dirty="0" sz="2450" spc="95">
                <a:latin typeface="Times New Roman"/>
                <a:cs typeface="Times New Roman"/>
              </a:rPr>
              <a:t>,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30" b="0" i="1">
                <a:latin typeface="Bookman Old Style"/>
                <a:cs typeface="Bookman Old Style"/>
              </a:rPr>
              <a:t>C</a:t>
            </a:r>
            <a:r>
              <a:rPr dirty="0" sz="2450" spc="30">
                <a:latin typeface="Times New Roman"/>
                <a:cs typeface="Times New Roman"/>
              </a:rPr>
              <a:t>?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least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likely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it?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2748887"/>
            <a:ext cx="2468936" cy="1988657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3495" marR="5080" indent="-11430">
              <a:lnSpc>
                <a:spcPct val="101699"/>
              </a:lnSpc>
              <a:spcBef>
                <a:spcPts val="75"/>
              </a:spcBef>
              <a:tabLst>
                <a:tab pos="1621155" algn="l"/>
                <a:tab pos="1663064" algn="l"/>
                <a:tab pos="322008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Most</a:t>
            </a:r>
            <a:r>
              <a:rPr dirty="0" spc="75"/>
              <a:t> </a:t>
            </a:r>
            <a:r>
              <a:rPr dirty="0" spc="-10"/>
              <a:t>likely:</a:t>
            </a:r>
            <a:r>
              <a:rPr dirty="0"/>
              <a:t>	</a:t>
            </a:r>
            <a:r>
              <a:rPr dirty="0" spc="-95"/>
              <a:t>A </a:t>
            </a:r>
            <a:r>
              <a:rPr dirty="0"/>
              <a:t>Least</a:t>
            </a:r>
            <a:r>
              <a:rPr dirty="0" spc="135"/>
              <a:t> </a:t>
            </a:r>
            <a:r>
              <a:rPr dirty="0" spc="-10"/>
              <a:t>likely:</a:t>
            </a:r>
            <a:r>
              <a:rPr dirty="0"/>
              <a:t>		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360"/>
              <a:t> </a:t>
            </a:r>
            <a:r>
              <a:rPr dirty="0"/>
              <a:t>do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370"/>
              <a:t> </a:t>
            </a:r>
            <a:r>
              <a:rPr dirty="0"/>
              <a:t>experiment</a:t>
            </a:r>
            <a:r>
              <a:rPr dirty="0" spc="365"/>
              <a:t> </a:t>
            </a:r>
            <a:r>
              <a:rPr dirty="0"/>
              <a:t>with</a:t>
            </a:r>
            <a:r>
              <a:rPr dirty="0" spc="370"/>
              <a:t> </a:t>
            </a:r>
            <a:r>
              <a:rPr dirty="0"/>
              <a:t>light</a:t>
            </a:r>
            <a:r>
              <a:rPr dirty="0" spc="365"/>
              <a:t> </a:t>
            </a:r>
            <a:r>
              <a:rPr dirty="0"/>
              <a:t>so</a:t>
            </a:r>
            <a:r>
              <a:rPr dirty="0" spc="370"/>
              <a:t> </a:t>
            </a:r>
            <a:r>
              <a:rPr dirty="0"/>
              <a:t>dim</a:t>
            </a:r>
            <a:r>
              <a:rPr dirty="0" spc="365"/>
              <a:t> </a:t>
            </a:r>
            <a:r>
              <a:rPr dirty="0" spc="114"/>
              <a:t>that</a:t>
            </a:r>
            <a:r>
              <a:rPr dirty="0" spc="370"/>
              <a:t> </a:t>
            </a:r>
            <a:r>
              <a:rPr dirty="0" spc="65"/>
              <a:t>it</a:t>
            </a:r>
            <a:r>
              <a:rPr dirty="0" spc="365"/>
              <a:t> </a:t>
            </a:r>
            <a:r>
              <a:rPr dirty="0" spc="-20"/>
              <a:t>goes </a:t>
            </a:r>
            <a:r>
              <a:rPr dirty="0"/>
              <a:t>through</a:t>
            </a:r>
            <a:r>
              <a:rPr dirty="0" spc="-20"/>
              <a:t> </a:t>
            </a:r>
            <a:r>
              <a:rPr dirty="0" spc="-10"/>
              <a:t>one </a:t>
            </a:r>
            <a:r>
              <a:rPr dirty="0"/>
              <a:t>photon</a:t>
            </a:r>
            <a:r>
              <a:rPr dirty="0" spc="-10"/>
              <a:t> </a:t>
            </a:r>
            <a:r>
              <a:rPr dirty="0" spc="120"/>
              <a:t>at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time.</a:t>
            </a:r>
            <a:r>
              <a:rPr dirty="0" spc="370"/>
              <a:t> </a:t>
            </a:r>
            <a:r>
              <a:rPr dirty="0"/>
              <a:t>For</a:t>
            </a:r>
            <a:r>
              <a:rPr dirty="0" spc="-10"/>
              <a:t> </a:t>
            </a:r>
            <a:r>
              <a:rPr dirty="0" spc="-20"/>
              <a:t>each</a:t>
            </a:r>
            <a:r>
              <a:rPr dirty="0" spc="-5"/>
              <a:t> </a:t>
            </a:r>
            <a:r>
              <a:rPr dirty="0" spc="-105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 spc="-90"/>
              <a:t>following</a:t>
            </a:r>
            <a:r>
              <a:rPr dirty="0" spc="-5"/>
              <a:t> </a:t>
            </a:r>
            <a:r>
              <a:rPr dirty="0" spc="-10"/>
              <a:t>situations, would</a:t>
            </a:r>
            <a:r>
              <a:rPr dirty="0" spc="35"/>
              <a:t> </a:t>
            </a:r>
            <a:r>
              <a:rPr dirty="0"/>
              <a:t>you</a:t>
            </a:r>
            <a:r>
              <a:rPr dirty="0" spc="30"/>
              <a:t> </a:t>
            </a:r>
            <a:r>
              <a:rPr dirty="0"/>
              <a:t>see</a:t>
            </a:r>
            <a:r>
              <a:rPr dirty="0" spc="30"/>
              <a:t> </a:t>
            </a:r>
            <a:r>
              <a:rPr dirty="0"/>
              <a:t>A)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 spc="-25"/>
              <a:t>particle-</a:t>
            </a:r>
            <a:r>
              <a:rPr dirty="0"/>
              <a:t>like</a:t>
            </a:r>
            <a:r>
              <a:rPr dirty="0" spc="25"/>
              <a:t> </a:t>
            </a:r>
            <a:r>
              <a:rPr dirty="0" spc="65"/>
              <a:t>pattern</a:t>
            </a:r>
            <a:r>
              <a:rPr dirty="0" spc="30"/>
              <a:t> </a:t>
            </a:r>
            <a:r>
              <a:rPr dirty="0"/>
              <a:t>or</a:t>
            </a:r>
            <a:r>
              <a:rPr dirty="0" spc="30"/>
              <a:t> </a:t>
            </a:r>
            <a:r>
              <a:rPr dirty="0"/>
              <a:t>B)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30"/>
              <a:t> </a:t>
            </a:r>
            <a:r>
              <a:rPr dirty="0" spc="-95"/>
              <a:t>wave-</a:t>
            </a:r>
            <a:r>
              <a:rPr dirty="0" spc="-25"/>
              <a:t>like</a:t>
            </a:r>
            <a:r>
              <a:rPr dirty="0" spc="30"/>
              <a:t> </a:t>
            </a:r>
            <a:r>
              <a:rPr dirty="0" spc="55"/>
              <a:t>pattern </a:t>
            </a:r>
            <a:r>
              <a:rPr dirty="0"/>
              <a:t>(interference</a:t>
            </a:r>
            <a:r>
              <a:rPr dirty="0" spc="-100"/>
              <a:t> </a:t>
            </a:r>
            <a:r>
              <a:rPr dirty="0" spc="-10"/>
              <a:t>fringes)?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929545"/>
            <a:ext cx="8180705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7975" marR="5715" indent="-295910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</a:tabLst>
            </a:pPr>
            <a:r>
              <a:rPr dirty="0" sz="2450" spc="-60">
                <a:latin typeface="Times New Roman"/>
                <a:cs typeface="Times New Roman"/>
              </a:rPr>
              <a:t>You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detector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slit.</a:t>
            </a:r>
            <a:endParaRPr sz="2450">
              <a:latin typeface="Times New Roman"/>
              <a:cs typeface="Times New Roman"/>
            </a:endParaRPr>
          </a:p>
          <a:p>
            <a:pPr algn="just" marL="307975" marR="508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 spc="-110">
                <a:latin typeface="Times New Roman"/>
                <a:cs typeface="Times New Roman"/>
              </a:rPr>
              <a:t>You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detector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nobody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looks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detector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what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said.</a:t>
            </a:r>
            <a:r>
              <a:rPr dirty="0" sz="2450" spc="5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back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wall.</a:t>
            </a:r>
            <a:endParaRPr sz="2450">
              <a:latin typeface="Times New Roman"/>
              <a:cs typeface="Times New Roman"/>
            </a:endParaRPr>
          </a:p>
          <a:p>
            <a:pPr algn="just" marL="307975" marR="635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 spc="-40">
                <a:latin typeface="Times New Roman"/>
                <a:cs typeface="Times New Roman"/>
              </a:rPr>
              <a:t>You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detectors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14">
                <a:latin typeface="Times New Roman"/>
                <a:cs typeface="Times New Roman"/>
              </a:rPr>
              <a:t> that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came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out,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without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slit.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360"/>
              <a:t> </a:t>
            </a:r>
            <a:r>
              <a:rPr dirty="0"/>
              <a:t>do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 spc="-30"/>
              <a:t>double-</a:t>
            </a:r>
            <a:r>
              <a:rPr dirty="0"/>
              <a:t>slit</a:t>
            </a:r>
            <a:r>
              <a:rPr dirty="0" spc="370"/>
              <a:t> </a:t>
            </a:r>
            <a:r>
              <a:rPr dirty="0"/>
              <a:t>experiment</a:t>
            </a:r>
            <a:r>
              <a:rPr dirty="0" spc="365"/>
              <a:t> </a:t>
            </a:r>
            <a:r>
              <a:rPr dirty="0"/>
              <a:t>with</a:t>
            </a:r>
            <a:r>
              <a:rPr dirty="0" spc="370"/>
              <a:t> </a:t>
            </a:r>
            <a:r>
              <a:rPr dirty="0"/>
              <a:t>light</a:t>
            </a:r>
            <a:r>
              <a:rPr dirty="0" spc="365"/>
              <a:t> </a:t>
            </a:r>
            <a:r>
              <a:rPr dirty="0"/>
              <a:t>so</a:t>
            </a:r>
            <a:r>
              <a:rPr dirty="0" spc="370"/>
              <a:t> </a:t>
            </a:r>
            <a:r>
              <a:rPr dirty="0"/>
              <a:t>dim</a:t>
            </a:r>
            <a:r>
              <a:rPr dirty="0" spc="365"/>
              <a:t> </a:t>
            </a:r>
            <a:r>
              <a:rPr dirty="0" spc="114"/>
              <a:t>that</a:t>
            </a:r>
            <a:r>
              <a:rPr dirty="0" spc="370"/>
              <a:t> </a:t>
            </a:r>
            <a:r>
              <a:rPr dirty="0" spc="65"/>
              <a:t>it</a:t>
            </a:r>
            <a:r>
              <a:rPr dirty="0" spc="365"/>
              <a:t> </a:t>
            </a:r>
            <a:r>
              <a:rPr dirty="0" spc="-20"/>
              <a:t>goes </a:t>
            </a:r>
            <a:r>
              <a:rPr dirty="0"/>
              <a:t>through</a:t>
            </a:r>
            <a:r>
              <a:rPr dirty="0" spc="-20"/>
              <a:t> </a:t>
            </a:r>
            <a:r>
              <a:rPr dirty="0" spc="-10"/>
              <a:t>one </a:t>
            </a:r>
            <a:r>
              <a:rPr dirty="0"/>
              <a:t>photon</a:t>
            </a:r>
            <a:r>
              <a:rPr dirty="0" spc="-10"/>
              <a:t> </a:t>
            </a:r>
            <a:r>
              <a:rPr dirty="0" spc="120"/>
              <a:t>at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time.</a:t>
            </a:r>
            <a:r>
              <a:rPr dirty="0" spc="370"/>
              <a:t> </a:t>
            </a:r>
            <a:r>
              <a:rPr dirty="0"/>
              <a:t>For</a:t>
            </a:r>
            <a:r>
              <a:rPr dirty="0" spc="-10"/>
              <a:t> </a:t>
            </a:r>
            <a:r>
              <a:rPr dirty="0" spc="-20"/>
              <a:t>each</a:t>
            </a:r>
            <a:r>
              <a:rPr dirty="0" spc="-5"/>
              <a:t> </a:t>
            </a:r>
            <a:r>
              <a:rPr dirty="0" spc="-105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 spc="-90"/>
              <a:t>following</a:t>
            </a:r>
            <a:r>
              <a:rPr dirty="0" spc="-5"/>
              <a:t> </a:t>
            </a:r>
            <a:r>
              <a:rPr dirty="0" spc="-10"/>
              <a:t>situations, would</a:t>
            </a:r>
            <a:r>
              <a:rPr dirty="0" spc="35"/>
              <a:t> </a:t>
            </a:r>
            <a:r>
              <a:rPr dirty="0"/>
              <a:t>you</a:t>
            </a:r>
            <a:r>
              <a:rPr dirty="0" spc="30"/>
              <a:t> </a:t>
            </a:r>
            <a:r>
              <a:rPr dirty="0"/>
              <a:t>see</a:t>
            </a:r>
            <a:r>
              <a:rPr dirty="0" spc="30"/>
              <a:t> </a:t>
            </a:r>
            <a:r>
              <a:rPr dirty="0"/>
              <a:t>A)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 spc="-25"/>
              <a:t>particle-</a:t>
            </a:r>
            <a:r>
              <a:rPr dirty="0"/>
              <a:t>like</a:t>
            </a:r>
            <a:r>
              <a:rPr dirty="0" spc="25"/>
              <a:t> </a:t>
            </a:r>
            <a:r>
              <a:rPr dirty="0" spc="65"/>
              <a:t>pattern</a:t>
            </a:r>
            <a:r>
              <a:rPr dirty="0" spc="30"/>
              <a:t> </a:t>
            </a:r>
            <a:r>
              <a:rPr dirty="0"/>
              <a:t>or</a:t>
            </a:r>
            <a:r>
              <a:rPr dirty="0" spc="30"/>
              <a:t> </a:t>
            </a:r>
            <a:r>
              <a:rPr dirty="0"/>
              <a:t>B)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30"/>
              <a:t> </a:t>
            </a:r>
            <a:r>
              <a:rPr dirty="0" spc="-95"/>
              <a:t>wave-</a:t>
            </a:r>
            <a:r>
              <a:rPr dirty="0" spc="-25"/>
              <a:t>like</a:t>
            </a:r>
            <a:r>
              <a:rPr dirty="0" spc="30"/>
              <a:t> </a:t>
            </a:r>
            <a:r>
              <a:rPr dirty="0" spc="55"/>
              <a:t>pattern </a:t>
            </a:r>
            <a:r>
              <a:rPr dirty="0"/>
              <a:t>(interference</a:t>
            </a:r>
            <a:r>
              <a:rPr dirty="0" spc="-100"/>
              <a:t> </a:t>
            </a:r>
            <a:r>
              <a:rPr dirty="0" spc="-10"/>
              <a:t>fringes)?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929545"/>
            <a:ext cx="8180705" cy="47688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7975" marR="5715" indent="-295910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</a:tabLst>
            </a:pPr>
            <a:r>
              <a:rPr dirty="0" sz="2450" spc="-60">
                <a:latin typeface="Times New Roman"/>
                <a:cs typeface="Times New Roman"/>
              </a:rPr>
              <a:t>You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detector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passes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slit.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  <a:p>
            <a:pPr algn="just" marL="307975" marR="5080" indent="-295910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09880" algn="l"/>
              </a:tabLst>
            </a:pPr>
            <a:r>
              <a:rPr dirty="0" sz="2450" spc="-110">
                <a:latin typeface="Times New Roman"/>
                <a:cs typeface="Times New Roman"/>
              </a:rPr>
              <a:t>You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detector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nobody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looks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detector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what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said.</a:t>
            </a:r>
            <a:r>
              <a:rPr dirty="0" sz="2450" spc="5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look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back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wall.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  <a:p>
            <a:pPr algn="just" marL="307975" marR="6350" indent="-295910">
              <a:lnSpc>
                <a:spcPct val="101699"/>
              </a:lnSpc>
              <a:spcBef>
                <a:spcPts val="1495"/>
              </a:spcBef>
              <a:buAutoNum type="arabicPeriod" startAt="3"/>
              <a:tabLst>
                <a:tab pos="309880" algn="l"/>
              </a:tabLst>
            </a:pPr>
            <a:r>
              <a:rPr dirty="0" sz="2450" spc="-40">
                <a:latin typeface="Times New Roman"/>
                <a:cs typeface="Times New Roman"/>
              </a:rPr>
              <a:t>You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put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detectors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past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14">
                <a:latin typeface="Times New Roman"/>
                <a:cs typeface="Times New Roman"/>
              </a:rPr>
              <a:t> that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came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out,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without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slit.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365"/>
              <a:t> </a:t>
            </a:r>
            <a:r>
              <a:rPr dirty="0"/>
              <a:t>you</a:t>
            </a:r>
            <a:r>
              <a:rPr dirty="0" spc="360"/>
              <a:t> </a:t>
            </a:r>
            <a:r>
              <a:rPr dirty="0"/>
              <a:t>did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60"/>
              <a:t> </a:t>
            </a:r>
            <a:r>
              <a:rPr dirty="0"/>
              <a:t>triple</a:t>
            </a:r>
            <a:r>
              <a:rPr dirty="0" spc="365"/>
              <a:t> </a:t>
            </a:r>
            <a:r>
              <a:rPr dirty="0"/>
              <a:t>slit</a:t>
            </a:r>
            <a:r>
              <a:rPr dirty="0" spc="360"/>
              <a:t> </a:t>
            </a:r>
            <a:r>
              <a:rPr dirty="0"/>
              <a:t>experiment</a:t>
            </a:r>
            <a:r>
              <a:rPr dirty="0" spc="365"/>
              <a:t> </a:t>
            </a:r>
            <a:r>
              <a:rPr dirty="0"/>
              <a:t>and</a:t>
            </a:r>
            <a:r>
              <a:rPr dirty="0" spc="360"/>
              <a:t> </a:t>
            </a:r>
            <a:r>
              <a:rPr dirty="0" spc="80"/>
              <a:t>put</a:t>
            </a:r>
            <a:r>
              <a:rPr dirty="0" spc="365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/>
              <a:t>detector</a:t>
            </a:r>
            <a:r>
              <a:rPr dirty="0" spc="360"/>
              <a:t> </a:t>
            </a:r>
            <a:r>
              <a:rPr dirty="0"/>
              <a:t>in</a:t>
            </a:r>
            <a:r>
              <a:rPr dirty="0" spc="365"/>
              <a:t> </a:t>
            </a:r>
            <a:r>
              <a:rPr dirty="0"/>
              <a:t>one</a:t>
            </a:r>
            <a:r>
              <a:rPr dirty="0" spc="360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three</a:t>
            </a:r>
            <a:r>
              <a:rPr dirty="0" spc="295"/>
              <a:t> </a:t>
            </a:r>
            <a:r>
              <a:rPr dirty="0"/>
              <a:t>slits,</a:t>
            </a:r>
            <a:r>
              <a:rPr dirty="0" spc="340"/>
              <a:t> </a:t>
            </a:r>
            <a:r>
              <a:rPr dirty="0"/>
              <a:t>what</a:t>
            </a:r>
            <a:r>
              <a:rPr dirty="0" spc="290"/>
              <a:t> </a:t>
            </a:r>
            <a:r>
              <a:rPr dirty="0"/>
              <a:t>would</a:t>
            </a:r>
            <a:r>
              <a:rPr dirty="0" spc="295"/>
              <a:t> </a:t>
            </a:r>
            <a:r>
              <a:rPr dirty="0"/>
              <a:t>you</a:t>
            </a:r>
            <a:r>
              <a:rPr dirty="0" spc="295"/>
              <a:t> </a:t>
            </a:r>
            <a:r>
              <a:rPr dirty="0"/>
              <a:t>expect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300"/>
              <a:t> </a:t>
            </a:r>
            <a:r>
              <a:rPr dirty="0"/>
              <a:t>see</a:t>
            </a:r>
            <a:r>
              <a:rPr dirty="0" spc="290"/>
              <a:t> </a:t>
            </a:r>
            <a:r>
              <a:rPr dirty="0"/>
              <a:t>on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back</a:t>
            </a:r>
            <a:r>
              <a:rPr dirty="0" spc="290"/>
              <a:t> </a:t>
            </a:r>
            <a:r>
              <a:rPr dirty="0" spc="-10"/>
              <a:t>wall?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61350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performed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double-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experiment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detector.</a:t>
            </a:r>
            <a:endParaRPr sz="2450">
              <a:latin typeface="Times New Roman"/>
              <a:cs typeface="Times New Roman"/>
            </a:endParaRPr>
          </a:p>
          <a:p>
            <a:pPr marL="386715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basic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pattern,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darkest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regions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being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only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dim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rather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black.</a:t>
            </a:r>
            <a:endParaRPr sz="2450">
              <a:latin typeface="Times New Roman"/>
              <a:cs typeface="Times New Roman"/>
            </a:endParaRPr>
          </a:p>
          <a:p>
            <a:pPr marL="386715" marR="825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basic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pattern,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dark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pattern.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899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3.3.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365"/>
              <a:t> </a:t>
            </a:r>
            <a:r>
              <a:rPr dirty="0"/>
              <a:t>you</a:t>
            </a:r>
            <a:r>
              <a:rPr dirty="0" spc="360"/>
              <a:t> </a:t>
            </a:r>
            <a:r>
              <a:rPr dirty="0"/>
              <a:t>did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60"/>
              <a:t> </a:t>
            </a:r>
            <a:r>
              <a:rPr dirty="0"/>
              <a:t>triple</a:t>
            </a:r>
            <a:r>
              <a:rPr dirty="0" spc="365"/>
              <a:t> </a:t>
            </a:r>
            <a:r>
              <a:rPr dirty="0"/>
              <a:t>slit</a:t>
            </a:r>
            <a:r>
              <a:rPr dirty="0" spc="360"/>
              <a:t> </a:t>
            </a:r>
            <a:r>
              <a:rPr dirty="0"/>
              <a:t>experiment</a:t>
            </a:r>
            <a:r>
              <a:rPr dirty="0" spc="365"/>
              <a:t> </a:t>
            </a:r>
            <a:r>
              <a:rPr dirty="0"/>
              <a:t>and</a:t>
            </a:r>
            <a:r>
              <a:rPr dirty="0" spc="360"/>
              <a:t> </a:t>
            </a:r>
            <a:r>
              <a:rPr dirty="0" spc="80"/>
              <a:t>put</a:t>
            </a:r>
            <a:r>
              <a:rPr dirty="0" spc="365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/>
              <a:t>detector</a:t>
            </a:r>
            <a:r>
              <a:rPr dirty="0" spc="360"/>
              <a:t> </a:t>
            </a:r>
            <a:r>
              <a:rPr dirty="0"/>
              <a:t>in</a:t>
            </a:r>
            <a:r>
              <a:rPr dirty="0" spc="365"/>
              <a:t> </a:t>
            </a:r>
            <a:r>
              <a:rPr dirty="0"/>
              <a:t>one</a:t>
            </a:r>
            <a:r>
              <a:rPr dirty="0" spc="360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three</a:t>
            </a:r>
            <a:r>
              <a:rPr dirty="0" spc="295"/>
              <a:t> </a:t>
            </a:r>
            <a:r>
              <a:rPr dirty="0"/>
              <a:t>slits,</a:t>
            </a:r>
            <a:r>
              <a:rPr dirty="0" spc="340"/>
              <a:t> </a:t>
            </a:r>
            <a:r>
              <a:rPr dirty="0"/>
              <a:t>what</a:t>
            </a:r>
            <a:r>
              <a:rPr dirty="0" spc="290"/>
              <a:t> </a:t>
            </a:r>
            <a:r>
              <a:rPr dirty="0"/>
              <a:t>would</a:t>
            </a:r>
            <a:r>
              <a:rPr dirty="0" spc="295"/>
              <a:t> </a:t>
            </a:r>
            <a:r>
              <a:rPr dirty="0"/>
              <a:t>you</a:t>
            </a:r>
            <a:r>
              <a:rPr dirty="0" spc="295"/>
              <a:t> </a:t>
            </a:r>
            <a:r>
              <a:rPr dirty="0"/>
              <a:t>expect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300"/>
              <a:t> </a:t>
            </a:r>
            <a:r>
              <a:rPr dirty="0"/>
              <a:t>see</a:t>
            </a:r>
            <a:r>
              <a:rPr dirty="0" spc="290"/>
              <a:t> </a:t>
            </a:r>
            <a:r>
              <a:rPr dirty="0"/>
              <a:t>on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back</a:t>
            </a:r>
            <a:r>
              <a:rPr dirty="0" spc="290"/>
              <a:t> </a:t>
            </a:r>
            <a:r>
              <a:rPr dirty="0" spc="-10"/>
              <a:t>wall?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8970" cy="51987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performed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double-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experiment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detector.</a:t>
            </a:r>
            <a:endParaRPr sz="2450">
              <a:latin typeface="Times New Roman"/>
              <a:cs typeface="Times New Roman"/>
            </a:endParaRPr>
          </a:p>
          <a:p>
            <a:pPr marL="39370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basic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pattern,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darkest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regions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being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only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dim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rather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black.</a:t>
            </a:r>
            <a:endParaRPr sz="2450">
              <a:latin typeface="Times New Roman"/>
              <a:cs typeface="Times New Roman"/>
            </a:endParaRPr>
          </a:p>
          <a:p>
            <a:pPr marL="393700" marR="825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basic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pattern,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dark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pattern.</a:t>
            </a:r>
            <a:endParaRPr sz="2450">
              <a:latin typeface="Times New Roman"/>
              <a:cs typeface="Times New Roman"/>
            </a:endParaRPr>
          </a:p>
          <a:p>
            <a:pPr algn="just" marL="23495" marR="5715" indent="-11430">
              <a:lnSpc>
                <a:spcPct val="101699"/>
              </a:lnSpc>
              <a:spcBef>
                <a:spcPts val="189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7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detected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form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25">
                <a:latin typeface="Times New Roman"/>
                <a:cs typeface="Times New Roman"/>
              </a:rPr>
              <a:t>particle-</a:t>
            </a:r>
            <a:r>
              <a:rPr dirty="0" sz="2450">
                <a:latin typeface="Times New Roman"/>
                <a:cs typeface="Times New Roman"/>
              </a:rPr>
              <a:t>like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pattern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would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reach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parts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wall,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so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parts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completely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dark.</a:t>
            </a:r>
            <a:r>
              <a:rPr dirty="0" sz="2450" spc="13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wasn’t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detected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slit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others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 </a:t>
            </a:r>
            <a:r>
              <a:rPr dirty="0" sz="2450" spc="-10">
                <a:latin typeface="Times New Roman"/>
                <a:cs typeface="Times New Roman"/>
              </a:rPr>
              <a:t>interference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pattern.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2227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3.4.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3.4</a:t>
            </a:r>
            <a:r>
              <a:rPr dirty="0" sz="1700" b="1">
                <a:latin typeface="Georgia"/>
                <a:cs typeface="Georgia"/>
              </a:rPr>
              <a:t>	Blackbody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Radiation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Ultraviolet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Catastrophe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04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Suppose,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29"/>
              <a:t> </a:t>
            </a:r>
            <a:r>
              <a:rPr dirty="0"/>
              <a:t>a</a:t>
            </a:r>
            <a:r>
              <a:rPr dirty="0" spc="225"/>
              <a:t> </a:t>
            </a:r>
            <a:r>
              <a:rPr dirty="0"/>
              <a:t>particular</a:t>
            </a:r>
            <a:r>
              <a:rPr dirty="0" spc="229"/>
              <a:t> </a:t>
            </a:r>
            <a:r>
              <a:rPr dirty="0"/>
              <a:t>cavity,</a:t>
            </a:r>
            <a:r>
              <a:rPr dirty="0" spc="254"/>
              <a:t> </a:t>
            </a:r>
            <a:r>
              <a:rPr dirty="0"/>
              <a:t>the</a:t>
            </a:r>
            <a:r>
              <a:rPr dirty="0" spc="229"/>
              <a:t> </a:t>
            </a:r>
            <a:r>
              <a:rPr dirty="0"/>
              <a:t>function</a:t>
            </a:r>
            <a:r>
              <a:rPr dirty="0" spc="229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-9485" sz="3075" b="0" i="1">
                <a:latin typeface="Bookman Old Style"/>
                <a:cs typeface="Bookman Old Style"/>
              </a:rPr>
              <a:t>w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ν</a:t>
            </a:r>
            <a:r>
              <a:rPr dirty="0" sz="2450"/>
              <a:t>)</a:t>
            </a:r>
            <a:r>
              <a:rPr dirty="0" sz="2450" spc="229"/>
              <a:t> </a:t>
            </a:r>
            <a:r>
              <a:rPr dirty="0" sz="2450"/>
              <a:t>peaks</a:t>
            </a:r>
            <a:r>
              <a:rPr dirty="0" sz="2450" spc="229"/>
              <a:t> </a:t>
            </a:r>
            <a:r>
              <a:rPr dirty="0" sz="2450"/>
              <a:t>in</a:t>
            </a:r>
            <a:r>
              <a:rPr dirty="0" sz="2450" spc="229"/>
              <a:t> </a:t>
            </a:r>
            <a:r>
              <a:rPr dirty="0" sz="2450" spc="-25"/>
              <a:t>the </a:t>
            </a:r>
            <a:r>
              <a:rPr dirty="0" sz="2450"/>
              <a:t>red</a:t>
            </a:r>
            <a:r>
              <a:rPr dirty="0" sz="2450" spc="335"/>
              <a:t> </a:t>
            </a:r>
            <a:r>
              <a:rPr dirty="0" sz="2450"/>
              <a:t>frequencies.</a:t>
            </a:r>
            <a:r>
              <a:rPr dirty="0" sz="2450" spc="260"/>
              <a:t>  </a:t>
            </a:r>
            <a:r>
              <a:rPr dirty="0" sz="2450"/>
              <a:t>Which</a:t>
            </a:r>
            <a:r>
              <a:rPr dirty="0" sz="2450" spc="335"/>
              <a:t> </a:t>
            </a:r>
            <a:r>
              <a:rPr dirty="0" sz="2450"/>
              <a:t>of</a:t>
            </a:r>
            <a:r>
              <a:rPr dirty="0" sz="2450" spc="335"/>
              <a:t> </a:t>
            </a:r>
            <a:r>
              <a:rPr dirty="0" sz="2450"/>
              <a:t>the</a:t>
            </a:r>
            <a:r>
              <a:rPr dirty="0" sz="2450" spc="335"/>
              <a:t> </a:t>
            </a:r>
            <a:r>
              <a:rPr dirty="0" sz="2450" spc="-30"/>
              <a:t>following</a:t>
            </a:r>
            <a:r>
              <a:rPr dirty="0" sz="2450" spc="335"/>
              <a:t> </a:t>
            </a:r>
            <a:r>
              <a:rPr dirty="0" sz="2450"/>
              <a:t>is</a:t>
            </a:r>
            <a:r>
              <a:rPr dirty="0" sz="2450" spc="335"/>
              <a:t> </a:t>
            </a:r>
            <a:r>
              <a:rPr dirty="0" sz="2450"/>
              <a:t>true</a:t>
            </a:r>
            <a:r>
              <a:rPr dirty="0" sz="2450" spc="335"/>
              <a:t> </a:t>
            </a:r>
            <a:r>
              <a:rPr dirty="0" sz="2450"/>
              <a:t>in</a:t>
            </a:r>
            <a:r>
              <a:rPr dirty="0" sz="2450" spc="340"/>
              <a:t> </a:t>
            </a:r>
            <a:r>
              <a:rPr dirty="0" sz="2450" spc="114"/>
              <a:t>that</a:t>
            </a:r>
            <a:r>
              <a:rPr dirty="0" sz="2450" spc="335"/>
              <a:t> </a:t>
            </a:r>
            <a:r>
              <a:rPr dirty="0" sz="2450" spc="-10"/>
              <a:t>cavity?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67176"/>
            <a:ext cx="8255000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cavity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combined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combined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waves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majority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cavity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frequen- 	cies.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16735" algn="l"/>
                <a:tab pos="4840605" algn="l"/>
              </a:tabLst>
            </a:pPr>
            <a:r>
              <a:rPr dirty="0" spc="-25"/>
              <a:t>Two</a:t>
            </a:r>
            <a:r>
              <a:rPr dirty="0"/>
              <a:t> </a:t>
            </a:r>
            <a:r>
              <a:rPr dirty="0" spc="-90"/>
              <a:t>waves</a:t>
            </a:r>
            <a:r>
              <a:rPr dirty="0"/>
              <a:t> meet,</a:t>
            </a:r>
            <a:r>
              <a:rPr dirty="0" spc="40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5"/>
              <a:t> </a:t>
            </a:r>
            <a:r>
              <a:rPr dirty="0" spc="-20"/>
              <a:t>one</a:t>
            </a:r>
            <a:r>
              <a:rPr dirty="0"/>
              <a:t> particular point there </a:t>
            </a:r>
            <a:r>
              <a:rPr dirty="0" spc="-20"/>
              <a:t>is</a:t>
            </a:r>
            <a:r>
              <a:rPr dirty="0"/>
              <a:t> </a:t>
            </a:r>
            <a:r>
              <a:rPr dirty="0" spc="-10"/>
              <a:t>“constructive interference.”</a:t>
            </a:r>
            <a:r>
              <a:rPr dirty="0"/>
              <a:t>	</a:t>
            </a:r>
            <a:r>
              <a:rPr dirty="0" spc="75"/>
              <a:t>What</a:t>
            </a:r>
            <a:r>
              <a:rPr dirty="0" spc="95"/>
              <a:t> </a:t>
            </a:r>
            <a:r>
              <a:rPr dirty="0"/>
              <a:t>does</a:t>
            </a:r>
            <a:r>
              <a:rPr dirty="0" spc="95"/>
              <a:t> </a:t>
            </a:r>
            <a:r>
              <a:rPr dirty="0" spc="114"/>
              <a:t>that</a:t>
            </a:r>
            <a:r>
              <a:rPr dirty="0" spc="95"/>
              <a:t> </a:t>
            </a:r>
            <a:r>
              <a:rPr dirty="0" spc="-10"/>
              <a:t>mean?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algn="just"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25"/>
              <a:t> </a:t>
            </a:r>
            <a:r>
              <a:rPr dirty="0"/>
              <a:t>two</a:t>
            </a:r>
            <a:r>
              <a:rPr dirty="0" spc="20"/>
              <a:t> </a:t>
            </a:r>
            <a:r>
              <a:rPr dirty="0" spc="-45"/>
              <a:t>waves</a:t>
            </a:r>
            <a:r>
              <a:rPr dirty="0" spc="25"/>
              <a:t> </a:t>
            </a:r>
            <a:r>
              <a:rPr dirty="0" spc="-10"/>
              <a:t>experience</a:t>
            </a:r>
            <a:r>
              <a:rPr dirty="0" spc="25"/>
              <a:t> </a:t>
            </a:r>
            <a:r>
              <a:rPr dirty="0"/>
              <a:t>linear</a:t>
            </a:r>
            <a:r>
              <a:rPr dirty="0" spc="20"/>
              <a:t> </a:t>
            </a:r>
            <a:r>
              <a:rPr dirty="0" spc="-10"/>
              <a:t>superposition.</a:t>
            </a:r>
          </a:p>
          <a:p>
            <a:pPr algn="just"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85"/>
              <a:t> </a:t>
            </a:r>
            <a:r>
              <a:rPr dirty="0"/>
              <a:t>resulting</a:t>
            </a:r>
            <a:r>
              <a:rPr dirty="0" spc="190"/>
              <a:t> </a:t>
            </a:r>
            <a:r>
              <a:rPr dirty="0"/>
              <a:t>wave</a:t>
            </a:r>
            <a:r>
              <a:rPr dirty="0" spc="195"/>
              <a:t> </a:t>
            </a:r>
            <a:r>
              <a:rPr dirty="0" spc="120"/>
              <a:t>at</a:t>
            </a:r>
            <a:r>
              <a:rPr dirty="0" spc="190"/>
              <a:t> </a:t>
            </a:r>
            <a:r>
              <a:rPr dirty="0" spc="114"/>
              <a:t>that</a:t>
            </a:r>
            <a:r>
              <a:rPr dirty="0" spc="190"/>
              <a:t> </a:t>
            </a:r>
            <a:r>
              <a:rPr dirty="0"/>
              <a:t>point</a:t>
            </a:r>
            <a:r>
              <a:rPr dirty="0" spc="195"/>
              <a:t> </a:t>
            </a:r>
            <a:r>
              <a:rPr dirty="0"/>
              <a:t>has</a:t>
            </a:r>
            <a:r>
              <a:rPr dirty="0" spc="190"/>
              <a:t> </a:t>
            </a:r>
            <a:r>
              <a:rPr dirty="0"/>
              <a:t>higher</a:t>
            </a:r>
            <a:r>
              <a:rPr dirty="0" spc="195"/>
              <a:t> </a:t>
            </a:r>
            <a:r>
              <a:rPr dirty="0"/>
              <a:t>highs</a:t>
            </a:r>
            <a:r>
              <a:rPr dirty="0" spc="190"/>
              <a:t> </a:t>
            </a:r>
            <a:r>
              <a:rPr dirty="0"/>
              <a:t>(more</a:t>
            </a:r>
            <a:r>
              <a:rPr dirty="0" spc="195"/>
              <a:t> </a:t>
            </a:r>
            <a:r>
              <a:rPr dirty="0" spc="-20"/>
              <a:t>pos- </a:t>
            </a:r>
            <a:r>
              <a:rPr dirty="0" spc="-20"/>
              <a:t>	</a:t>
            </a:r>
            <a:r>
              <a:rPr dirty="0"/>
              <a:t>itive),  and</a:t>
            </a:r>
            <a:r>
              <a:rPr dirty="0" spc="509"/>
              <a:t> </a:t>
            </a:r>
            <a:r>
              <a:rPr dirty="0"/>
              <a:t>lower</a:t>
            </a:r>
            <a:r>
              <a:rPr dirty="0" spc="505"/>
              <a:t> </a:t>
            </a:r>
            <a:r>
              <a:rPr dirty="0"/>
              <a:t>lows</a:t>
            </a:r>
            <a:r>
              <a:rPr dirty="0" spc="509"/>
              <a:t> </a:t>
            </a:r>
            <a:r>
              <a:rPr dirty="0"/>
              <a:t>(more</a:t>
            </a:r>
            <a:r>
              <a:rPr dirty="0" spc="505"/>
              <a:t> </a:t>
            </a:r>
            <a:r>
              <a:rPr dirty="0"/>
              <a:t>negative),  </a:t>
            </a:r>
            <a:r>
              <a:rPr dirty="0" spc="70"/>
              <a:t>than</a:t>
            </a:r>
            <a:r>
              <a:rPr dirty="0" spc="509"/>
              <a:t> </a:t>
            </a:r>
            <a:r>
              <a:rPr dirty="0"/>
              <a:t>the</a:t>
            </a:r>
            <a:r>
              <a:rPr dirty="0" spc="505"/>
              <a:t> </a:t>
            </a:r>
            <a:r>
              <a:rPr dirty="0" spc="-10"/>
              <a:t>individual 	waves.</a:t>
            </a:r>
          </a:p>
          <a:p>
            <a:pPr algn="just"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25"/>
              <a:t> </a:t>
            </a:r>
            <a:r>
              <a:rPr dirty="0"/>
              <a:t>resulting</a:t>
            </a:r>
            <a:r>
              <a:rPr dirty="0" spc="135"/>
              <a:t> </a:t>
            </a:r>
            <a:r>
              <a:rPr dirty="0" spc="-20"/>
              <a:t>wave</a:t>
            </a:r>
            <a:r>
              <a:rPr dirty="0" spc="140"/>
              <a:t> </a:t>
            </a:r>
            <a:r>
              <a:rPr dirty="0" spc="120"/>
              <a:t>at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35"/>
              <a:t> </a:t>
            </a:r>
            <a:r>
              <a:rPr dirty="0"/>
              <a:t>point</a:t>
            </a:r>
            <a:r>
              <a:rPr dirty="0" spc="135"/>
              <a:t> </a:t>
            </a:r>
            <a:r>
              <a:rPr dirty="0"/>
              <a:t>has</a:t>
            </a:r>
            <a:r>
              <a:rPr dirty="0" spc="135"/>
              <a:t> </a:t>
            </a:r>
            <a:r>
              <a:rPr dirty="0"/>
              <a:t>higher</a:t>
            </a:r>
            <a:r>
              <a:rPr dirty="0" spc="135"/>
              <a:t> </a:t>
            </a:r>
            <a:r>
              <a:rPr dirty="0"/>
              <a:t>highs</a:t>
            </a:r>
            <a:r>
              <a:rPr dirty="0" spc="140"/>
              <a:t> </a:t>
            </a:r>
            <a:r>
              <a:rPr dirty="0"/>
              <a:t>(more</a:t>
            </a:r>
            <a:r>
              <a:rPr dirty="0" spc="135"/>
              <a:t> </a:t>
            </a:r>
            <a:r>
              <a:rPr dirty="0" spc="-10"/>
              <a:t>posi- </a:t>
            </a:r>
            <a:r>
              <a:rPr dirty="0" spc="-10"/>
              <a:t>	</a:t>
            </a:r>
            <a:r>
              <a:rPr dirty="0"/>
              <a:t>tive)</a:t>
            </a:r>
            <a:r>
              <a:rPr dirty="0" spc="35"/>
              <a:t> </a:t>
            </a:r>
            <a:r>
              <a:rPr dirty="0" spc="70"/>
              <a:t>than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/>
              <a:t>individual</a:t>
            </a:r>
            <a:r>
              <a:rPr dirty="0" spc="40"/>
              <a:t> </a:t>
            </a:r>
            <a:r>
              <a:rPr dirty="0"/>
              <a:t>waves.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55"/>
              <a:t>lows</a:t>
            </a:r>
            <a:r>
              <a:rPr dirty="0" spc="40"/>
              <a:t> </a:t>
            </a:r>
            <a:r>
              <a:rPr dirty="0"/>
              <a:t>are</a:t>
            </a:r>
            <a:r>
              <a:rPr dirty="0" spc="40"/>
              <a:t> </a:t>
            </a:r>
            <a:r>
              <a:rPr dirty="0" spc="-204" b="0" i="1">
                <a:latin typeface="Bookman Old Style"/>
                <a:cs typeface="Bookman Old Style"/>
              </a:rPr>
              <a:t>less</a:t>
            </a:r>
            <a:r>
              <a:rPr dirty="0" spc="100" b="0" i="1">
                <a:latin typeface="Bookman Old Style"/>
                <a:cs typeface="Bookman Old Style"/>
              </a:rPr>
              <a:t> </a:t>
            </a:r>
            <a:r>
              <a:rPr dirty="0"/>
              <a:t>negative,</a:t>
            </a:r>
            <a:r>
              <a:rPr dirty="0" spc="40"/>
              <a:t> </a:t>
            </a:r>
            <a:r>
              <a:rPr dirty="0" spc="-25"/>
              <a:t>or </a:t>
            </a:r>
            <a:r>
              <a:rPr dirty="0" spc="-25"/>
              <a:t>	</a:t>
            </a:r>
            <a:r>
              <a:rPr dirty="0"/>
              <a:t>may</a:t>
            </a:r>
            <a:r>
              <a:rPr dirty="0" spc="135"/>
              <a:t> </a:t>
            </a:r>
            <a:r>
              <a:rPr dirty="0"/>
              <a:t>not</a:t>
            </a:r>
            <a:r>
              <a:rPr dirty="0" spc="145"/>
              <a:t> </a:t>
            </a:r>
            <a:r>
              <a:rPr dirty="0"/>
              <a:t>exist</a:t>
            </a:r>
            <a:r>
              <a:rPr dirty="0" spc="150"/>
              <a:t> </a:t>
            </a:r>
            <a:r>
              <a:rPr dirty="0" spc="120"/>
              <a:t>at</a:t>
            </a:r>
            <a:r>
              <a:rPr dirty="0" spc="145"/>
              <a:t> </a:t>
            </a:r>
            <a:r>
              <a:rPr dirty="0" spc="-20"/>
              <a:t>all.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04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Suppose,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29"/>
              <a:t> </a:t>
            </a:r>
            <a:r>
              <a:rPr dirty="0"/>
              <a:t>a</a:t>
            </a:r>
            <a:r>
              <a:rPr dirty="0" spc="225"/>
              <a:t> </a:t>
            </a:r>
            <a:r>
              <a:rPr dirty="0"/>
              <a:t>particular</a:t>
            </a:r>
            <a:r>
              <a:rPr dirty="0" spc="229"/>
              <a:t> </a:t>
            </a:r>
            <a:r>
              <a:rPr dirty="0"/>
              <a:t>cavity,</a:t>
            </a:r>
            <a:r>
              <a:rPr dirty="0" spc="254"/>
              <a:t> </a:t>
            </a:r>
            <a:r>
              <a:rPr dirty="0"/>
              <a:t>the</a:t>
            </a:r>
            <a:r>
              <a:rPr dirty="0" spc="229"/>
              <a:t> </a:t>
            </a:r>
            <a:r>
              <a:rPr dirty="0"/>
              <a:t>function</a:t>
            </a:r>
            <a:r>
              <a:rPr dirty="0" spc="229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-9485" sz="3075" b="0" i="1">
                <a:latin typeface="Bookman Old Style"/>
                <a:cs typeface="Bookman Old Style"/>
              </a:rPr>
              <a:t>w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ν</a:t>
            </a:r>
            <a:r>
              <a:rPr dirty="0" sz="2450"/>
              <a:t>)</a:t>
            </a:r>
            <a:r>
              <a:rPr dirty="0" sz="2450" spc="229"/>
              <a:t> </a:t>
            </a:r>
            <a:r>
              <a:rPr dirty="0" sz="2450"/>
              <a:t>peaks</a:t>
            </a:r>
            <a:r>
              <a:rPr dirty="0" sz="2450" spc="229"/>
              <a:t> </a:t>
            </a:r>
            <a:r>
              <a:rPr dirty="0" sz="2450"/>
              <a:t>in</a:t>
            </a:r>
            <a:r>
              <a:rPr dirty="0" sz="2450" spc="229"/>
              <a:t> </a:t>
            </a:r>
            <a:r>
              <a:rPr dirty="0" sz="2450" spc="-25"/>
              <a:t>the </a:t>
            </a:r>
            <a:r>
              <a:rPr dirty="0" sz="2450"/>
              <a:t>red</a:t>
            </a:r>
            <a:r>
              <a:rPr dirty="0" sz="2450" spc="335"/>
              <a:t> </a:t>
            </a:r>
            <a:r>
              <a:rPr dirty="0" sz="2450"/>
              <a:t>frequencies.</a:t>
            </a:r>
            <a:r>
              <a:rPr dirty="0" sz="2450" spc="260"/>
              <a:t>  </a:t>
            </a:r>
            <a:r>
              <a:rPr dirty="0" sz="2450"/>
              <a:t>Which</a:t>
            </a:r>
            <a:r>
              <a:rPr dirty="0" sz="2450" spc="335"/>
              <a:t> </a:t>
            </a:r>
            <a:r>
              <a:rPr dirty="0" sz="2450"/>
              <a:t>of</a:t>
            </a:r>
            <a:r>
              <a:rPr dirty="0" sz="2450" spc="335"/>
              <a:t> </a:t>
            </a:r>
            <a:r>
              <a:rPr dirty="0" sz="2450"/>
              <a:t>the</a:t>
            </a:r>
            <a:r>
              <a:rPr dirty="0" sz="2450" spc="335"/>
              <a:t> </a:t>
            </a:r>
            <a:r>
              <a:rPr dirty="0" sz="2450" spc="-30"/>
              <a:t>following</a:t>
            </a:r>
            <a:r>
              <a:rPr dirty="0" sz="2450" spc="335"/>
              <a:t> </a:t>
            </a:r>
            <a:r>
              <a:rPr dirty="0" sz="2450"/>
              <a:t>is</a:t>
            </a:r>
            <a:r>
              <a:rPr dirty="0" sz="2450" spc="335"/>
              <a:t> </a:t>
            </a:r>
            <a:r>
              <a:rPr dirty="0" sz="2450"/>
              <a:t>true</a:t>
            </a:r>
            <a:r>
              <a:rPr dirty="0" sz="2450" spc="335"/>
              <a:t> </a:t>
            </a:r>
            <a:r>
              <a:rPr dirty="0" sz="2450"/>
              <a:t>in</a:t>
            </a:r>
            <a:r>
              <a:rPr dirty="0" sz="2450" spc="340"/>
              <a:t> </a:t>
            </a:r>
            <a:r>
              <a:rPr dirty="0" sz="2450" spc="114"/>
              <a:t>that</a:t>
            </a:r>
            <a:r>
              <a:rPr dirty="0" sz="2450" spc="335"/>
              <a:t> </a:t>
            </a:r>
            <a:r>
              <a:rPr dirty="0" sz="2450" spc="-10"/>
              <a:t>cavity?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67176"/>
            <a:ext cx="8266430" cy="35540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cavity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combined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combined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waves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majority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cavity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frequen- 	cies.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Suppose,</a:t>
            </a:r>
            <a:r>
              <a:rPr dirty="0" spc="465"/>
              <a:t> </a:t>
            </a:r>
            <a:r>
              <a:rPr dirty="0"/>
              <a:t>in</a:t>
            </a:r>
            <a:r>
              <a:rPr dirty="0" spc="409"/>
              <a:t> </a:t>
            </a:r>
            <a:r>
              <a:rPr dirty="0"/>
              <a:t>a</a:t>
            </a:r>
            <a:r>
              <a:rPr dirty="0" spc="409"/>
              <a:t> </a:t>
            </a:r>
            <a:r>
              <a:rPr dirty="0"/>
              <a:t>particular</a:t>
            </a:r>
            <a:r>
              <a:rPr dirty="0" spc="409"/>
              <a:t> </a:t>
            </a:r>
            <a:r>
              <a:rPr dirty="0"/>
              <a:t>cavity,</a:t>
            </a:r>
            <a:r>
              <a:rPr dirty="0" spc="475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/>
              <a:t>function</a:t>
            </a:r>
            <a:r>
              <a:rPr dirty="0" spc="415"/>
              <a:t> </a:t>
            </a:r>
            <a:r>
              <a:rPr dirty="0" b="0" i="1">
                <a:latin typeface="Bookman Old Style"/>
                <a:cs typeface="Bookman Old Style"/>
              </a:rPr>
              <a:t>S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ν</a:t>
            </a:r>
            <a:r>
              <a:rPr dirty="0"/>
              <a:t>)</a:t>
            </a:r>
            <a:r>
              <a:rPr dirty="0" spc="409"/>
              <a:t> </a:t>
            </a:r>
            <a:r>
              <a:rPr dirty="0"/>
              <a:t>peaks</a:t>
            </a:r>
            <a:r>
              <a:rPr dirty="0" spc="409"/>
              <a:t> </a:t>
            </a:r>
            <a:r>
              <a:rPr dirty="0"/>
              <a:t>in</a:t>
            </a:r>
            <a:r>
              <a:rPr dirty="0" spc="409"/>
              <a:t> </a:t>
            </a:r>
            <a:r>
              <a:rPr dirty="0" spc="-25"/>
              <a:t>the </a:t>
            </a:r>
            <a:r>
              <a:rPr dirty="0"/>
              <a:t>blue</a:t>
            </a:r>
            <a:r>
              <a:rPr dirty="0" spc="235"/>
              <a:t> </a:t>
            </a:r>
            <a:r>
              <a:rPr dirty="0"/>
              <a:t>frequencies.</a:t>
            </a:r>
            <a:r>
              <a:rPr dirty="0" spc="130"/>
              <a:t>  </a:t>
            </a:r>
            <a:r>
              <a:rPr dirty="0"/>
              <a:t>Which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 spc="-35"/>
              <a:t>following</a:t>
            </a:r>
            <a:r>
              <a:rPr dirty="0" spc="240"/>
              <a:t> </a:t>
            </a:r>
            <a:r>
              <a:rPr dirty="0"/>
              <a:t>is</a:t>
            </a:r>
            <a:r>
              <a:rPr dirty="0" spc="250"/>
              <a:t> </a:t>
            </a:r>
            <a:r>
              <a:rPr dirty="0"/>
              <a:t>true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40"/>
              <a:t> </a:t>
            </a:r>
            <a:r>
              <a:rPr dirty="0" spc="114"/>
              <a:t>that</a:t>
            </a:r>
            <a:r>
              <a:rPr dirty="0" spc="245"/>
              <a:t> </a:t>
            </a:r>
            <a:r>
              <a:rPr dirty="0" spc="-10"/>
              <a:t>cavity?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67176"/>
            <a:ext cx="8255000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698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 energy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 blue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wave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cavity 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waves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total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combined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waves </a:t>
            </a:r>
            <a:r>
              <a:rPr dirty="0" sz="2450" spc="-3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algn="just" marL="382270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majority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cavity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frequen- 	cies.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Suppose,</a:t>
            </a:r>
            <a:r>
              <a:rPr dirty="0" spc="465"/>
              <a:t> </a:t>
            </a:r>
            <a:r>
              <a:rPr dirty="0"/>
              <a:t>in</a:t>
            </a:r>
            <a:r>
              <a:rPr dirty="0" spc="409"/>
              <a:t> </a:t>
            </a:r>
            <a:r>
              <a:rPr dirty="0"/>
              <a:t>a</a:t>
            </a:r>
            <a:r>
              <a:rPr dirty="0" spc="409"/>
              <a:t> </a:t>
            </a:r>
            <a:r>
              <a:rPr dirty="0"/>
              <a:t>particular</a:t>
            </a:r>
            <a:r>
              <a:rPr dirty="0" spc="409"/>
              <a:t> </a:t>
            </a:r>
            <a:r>
              <a:rPr dirty="0"/>
              <a:t>cavity,</a:t>
            </a:r>
            <a:r>
              <a:rPr dirty="0" spc="475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/>
              <a:t>function</a:t>
            </a:r>
            <a:r>
              <a:rPr dirty="0" spc="415"/>
              <a:t> </a:t>
            </a:r>
            <a:r>
              <a:rPr dirty="0" b="0" i="1">
                <a:latin typeface="Bookman Old Style"/>
                <a:cs typeface="Bookman Old Style"/>
              </a:rPr>
              <a:t>S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ν</a:t>
            </a:r>
            <a:r>
              <a:rPr dirty="0"/>
              <a:t>)</a:t>
            </a:r>
            <a:r>
              <a:rPr dirty="0" spc="409"/>
              <a:t> </a:t>
            </a:r>
            <a:r>
              <a:rPr dirty="0"/>
              <a:t>peaks</a:t>
            </a:r>
            <a:r>
              <a:rPr dirty="0" spc="409"/>
              <a:t> </a:t>
            </a:r>
            <a:r>
              <a:rPr dirty="0"/>
              <a:t>in</a:t>
            </a:r>
            <a:r>
              <a:rPr dirty="0" spc="409"/>
              <a:t> </a:t>
            </a:r>
            <a:r>
              <a:rPr dirty="0" spc="-25"/>
              <a:t>the </a:t>
            </a:r>
            <a:r>
              <a:rPr dirty="0"/>
              <a:t>blue</a:t>
            </a:r>
            <a:r>
              <a:rPr dirty="0" spc="235"/>
              <a:t> </a:t>
            </a:r>
            <a:r>
              <a:rPr dirty="0"/>
              <a:t>frequencies.</a:t>
            </a:r>
            <a:r>
              <a:rPr dirty="0" spc="130"/>
              <a:t>  </a:t>
            </a:r>
            <a:r>
              <a:rPr dirty="0"/>
              <a:t>Which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 spc="-35"/>
              <a:t>following</a:t>
            </a:r>
            <a:r>
              <a:rPr dirty="0" spc="240"/>
              <a:t> </a:t>
            </a:r>
            <a:r>
              <a:rPr dirty="0"/>
              <a:t>is</a:t>
            </a:r>
            <a:r>
              <a:rPr dirty="0" spc="250"/>
              <a:t> </a:t>
            </a:r>
            <a:r>
              <a:rPr dirty="0"/>
              <a:t>true</a:t>
            </a:r>
            <a:r>
              <a:rPr dirty="0" spc="245"/>
              <a:t> </a:t>
            </a:r>
            <a:r>
              <a:rPr dirty="0"/>
              <a:t>in</a:t>
            </a:r>
            <a:r>
              <a:rPr dirty="0" spc="240"/>
              <a:t> </a:t>
            </a:r>
            <a:r>
              <a:rPr dirty="0" spc="114"/>
              <a:t>that</a:t>
            </a:r>
            <a:r>
              <a:rPr dirty="0" spc="245"/>
              <a:t> </a:t>
            </a:r>
            <a:r>
              <a:rPr dirty="0" spc="-10"/>
              <a:t>cavity?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567176"/>
            <a:ext cx="8266430" cy="35540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698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 energy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 blue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wave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cavity 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waves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total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combined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waves </a:t>
            </a:r>
            <a:r>
              <a:rPr dirty="0" sz="2450" spc="-3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algn="just" marL="393700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majority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cavity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frequen- 	cies.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43885" algn="l"/>
              </a:tabLst>
            </a:pPr>
            <a:r>
              <a:rPr dirty="0"/>
              <a:t>Which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spc="-65"/>
              <a:t>following</a:t>
            </a:r>
            <a:r>
              <a:rPr dirty="0" spc="155"/>
              <a:t> </a:t>
            </a:r>
            <a:r>
              <a:rPr dirty="0"/>
              <a:t>statements</a:t>
            </a:r>
            <a:r>
              <a:rPr dirty="0" spc="150"/>
              <a:t> </a:t>
            </a:r>
            <a:r>
              <a:rPr dirty="0"/>
              <a:t>are</a:t>
            </a:r>
            <a:r>
              <a:rPr dirty="0" spc="145"/>
              <a:t> </a:t>
            </a:r>
            <a:r>
              <a:rPr dirty="0"/>
              <a:t>true</a:t>
            </a:r>
            <a:r>
              <a:rPr dirty="0" spc="150"/>
              <a:t> </a:t>
            </a:r>
            <a:r>
              <a:rPr dirty="0" spc="50"/>
              <a:t>about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radiation</a:t>
            </a:r>
            <a:r>
              <a:rPr dirty="0" spc="155"/>
              <a:t> </a:t>
            </a:r>
            <a:r>
              <a:rPr dirty="0" spc="-25"/>
              <a:t>in </a:t>
            </a:r>
            <a:r>
              <a:rPr dirty="0"/>
              <a:t>a</a:t>
            </a:r>
            <a:r>
              <a:rPr dirty="0" spc="114"/>
              <a:t> </a:t>
            </a:r>
            <a:r>
              <a:rPr dirty="0"/>
              <a:t>cavity</a:t>
            </a:r>
            <a:r>
              <a:rPr dirty="0" spc="114"/>
              <a:t> </a:t>
            </a:r>
            <a:r>
              <a:rPr dirty="0" spc="120"/>
              <a:t>at</a:t>
            </a:r>
            <a:r>
              <a:rPr dirty="0" spc="114"/>
              <a:t> </a:t>
            </a:r>
            <a:r>
              <a:rPr dirty="0" spc="-10"/>
              <a:t>equilibrium?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120"/>
              <a:t> </a:t>
            </a:r>
            <a:r>
              <a:rPr dirty="0"/>
              <a:t>radiation</a:t>
            </a:r>
            <a:r>
              <a:rPr dirty="0" spc="135"/>
              <a:t> </a:t>
            </a:r>
            <a:r>
              <a:rPr dirty="0"/>
              <a:t>energy</a:t>
            </a:r>
            <a:r>
              <a:rPr dirty="0" spc="130"/>
              <a:t> </a:t>
            </a:r>
            <a:r>
              <a:rPr dirty="0"/>
              <a:t>depends</a:t>
            </a:r>
            <a:r>
              <a:rPr dirty="0" spc="130"/>
              <a:t> </a:t>
            </a:r>
            <a:r>
              <a:rPr dirty="0"/>
              <a:t>on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temperature</a:t>
            </a:r>
            <a:r>
              <a:rPr dirty="0" spc="130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 spc="-10"/>
              <a:t>walls.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135"/>
              <a:t> </a:t>
            </a:r>
            <a:r>
              <a:rPr dirty="0"/>
              <a:t>radiation</a:t>
            </a:r>
            <a:r>
              <a:rPr dirty="0" spc="140"/>
              <a:t> </a:t>
            </a:r>
            <a:r>
              <a:rPr dirty="0"/>
              <a:t>energy</a:t>
            </a:r>
            <a:r>
              <a:rPr dirty="0" spc="135"/>
              <a:t> </a:t>
            </a:r>
            <a:r>
              <a:rPr dirty="0"/>
              <a:t>depends</a:t>
            </a:r>
            <a:r>
              <a:rPr dirty="0" spc="135"/>
              <a:t> </a:t>
            </a:r>
            <a:r>
              <a:rPr dirty="0"/>
              <a:t>on</a:t>
            </a:r>
            <a:r>
              <a:rPr dirty="0" spc="140"/>
              <a:t> </a:t>
            </a:r>
            <a:r>
              <a:rPr dirty="0"/>
              <a:t>what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 spc="-20"/>
              <a:t>walls</a:t>
            </a:r>
            <a:r>
              <a:rPr dirty="0" spc="135"/>
              <a:t> </a:t>
            </a:r>
            <a:r>
              <a:rPr dirty="0"/>
              <a:t>are</a:t>
            </a:r>
            <a:r>
              <a:rPr dirty="0" spc="140"/>
              <a:t> </a:t>
            </a:r>
            <a:r>
              <a:rPr dirty="0"/>
              <a:t>made</a:t>
            </a:r>
            <a:r>
              <a:rPr dirty="0" spc="135"/>
              <a:t> </a:t>
            </a:r>
            <a:r>
              <a:rPr dirty="0" spc="-25"/>
              <a:t>of.</a:t>
            </a: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Higher</a:t>
            </a:r>
            <a:r>
              <a:rPr dirty="0" spc="145"/>
              <a:t> </a:t>
            </a:r>
            <a:r>
              <a:rPr dirty="0" spc="-30"/>
              <a:t>frequencies</a:t>
            </a:r>
            <a:r>
              <a:rPr dirty="0" spc="140"/>
              <a:t> </a:t>
            </a:r>
            <a:r>
              <a:rPr dirty="0" spc="-10"/>
              <a:t>always</a:t>
            </a:r>
            <a:r>
              <a:rPr dirty="0" spc="145"/>
              <a:t> </a:t>
            </a:r>
            <a:r>
              <a:rPr dirty="0"/>
              <a:t>contribute</a:t>
            </a:r>
            <a:r>
              <a:rPr dirty="0" spc="145"/>
              <a:t> </a:t>
            </a:r>
            <a:r>
              <a:rPr dirty="0"/>
              <a:t>more</a:t>
            </a:r>
            <a:r>
              <a:rPr dirty="0" spc="140"/>
              <a:t> </a:t>
            </a:r>
            <a:r>
              <a:rPr dirty="0"/>
              <a:t>to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energy</a:t>
            </a:r>
            <a:r>
              <a:rPr dirty="0" spc="140"/>
              <a:t> </a:t>
            </a:r>
            <a:r>
              <a:rPr dirty="0" spc="50"/>
              <a:t>than </a:t>
            </a:r>
            <a:r>
              <a:rPr dirty="0" spc="50"/>
              <a:t>	</a:t>
            </a:r>
            <a:r>
              <a:rPr dirty="0" spc="-40"/>
              <a:t>lower</a:t>
            </a:r>
            <a:r>
              <a:rPr dirty="0" spc="-95"/>
              <a:t> </a:t>
            </a:r>
            <a:r>
              <a:rPr dirty="0" spc="-20"/>
              <a:t>ones.</a:t>
            </a:r>
          </a:p>
          <a:p>
            <a:pPr marL="393065" marR="571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 spc="-35"/>
              <a:t>Lower</a:t>
            </a:r>
            <a:r>
              <a:rPr dirty="0" spc="190"/>
              <a:t> </a:t>
            </a:r>
            <a:r>
              <a:rPr dirty="0" spc="-20"/>
              <a:t>frequencies</a:t>
            </a:r>
            <a:r>
              <a:rPr dirty="0" spc="204"/>
              <a:t> </a:t>
            </a:r>
            <a:r>
              <a:rPr dirty="0"/>
              <a:t>always</a:t>
            </a:r>
            <a:r>
              <a:rPr dirty="0" spc="200"/>
              <a:t> </a:t>
            </a:r>
            <a:r>
              <a:rPr dirty="0"/>
              <a:t>contribute</a:t>
            </a:r>
            <a:r>
              <a:rPr dirty="0" spc="200"/>
              <a:t> </a:t>
            </a:r>
            <a:r>
              <a:rPr dirty="0"/>
              <a:t>more</a:t>
            </a:r>
            <a:r>
              <a:rPr dirty="0" spc="204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/>
              <a:t>energy</a:t>
            </a:r>
            <a:r>
              <a:rPr dirty="0" spc="200"/>
              <a:t> </a:t>
            </a:r>
            <a:r>
              <a:rPr dirty="0" spc="50"/>
              <a:t>than </a:t>
            </a:r>
            <a:r>
              <a:rPr dirty="0" spc="50"/>
              <a:t>	</a:t>
            </a:r>
            <a:r>
              <a:rPr dirty="0"/>
              <a:t>higher</a:t>
            </a:r>
            <a:r>
              <a:rPr dirty="0" spc="10"/>
              <a:t> </a:t>
            </a:r>
            <a:r>
              <a:rPr dirty="0" spc="-10"/>
              <a:t>ones.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43885" algn="l"/>
              </a:tabLst>
            </a:pPr>
            <a:r>
              <a:rPr dirty="0"/>
              <a:t>Which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spc="-65"/>
              <a:t>following</a:t>
            </a:r>
            <a:r>
              <a:rPr dirty="0" spc="155"/>
              <a:t> </a:t>
            </a:r>
            <a:r>
              <a:rPr dirty="0"/>
              <a:t>statements</a:t>
            </a:r>
            <a:r>
              <a:rPr dirty="0" spc="150"/>
              <a:t> </a:t>
            </a:r>
            <a:r>
              <a:rPr dirty="0"/>
              <a:t>are</a:t>
            </a:r>
            <a:r>
              <a:rPr dirty="0" spc="145"/>
              <a:t> </a:t>
            </a:r>
            <a:r>
              <a:rPr dirty="0"/>
              <a:t>true</a:t>
            </a:r>
            <a:r>
              <a:rPr dirty="0" spc="150"/>
              <a:t> </a:t>
            </a:r>
            <a:r>
              <a:rPr dirty="0" spc="50"/>
              <a:t>about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radiation</a:t>
            </a:r>
            <a:r>
              <a:rPr dirty="0" spc="155"/>
              <a:t> </a:t>
            </a:r>
            <a:r>
              <a:rPr dirty="0" spc="-25"/>
              <a:t>in </a:t>
            </a:r>
            <a:r>
              <a:rPr dirty="0"/>
              <a:t>a</a:t>
            </a:r>
            <a:r>
              <a:rPr dirty="0" spc="114"/>
              <a:t> </a:t>
            </a:r>
            <a:r>
              <a:rPr dirty="0"/>
              <a:t>cavity</a:t>
            </a:r>
            <a:r>
              <a:rPr dirty="0" spc="114"/>
              <a:t> </a:t>
            </a:r>
            <a:r>
              <a:rPr dirty="0" spc="120"/>
              <a:t>at</a:t>
            </a:r>
            <a:r>
              <a:rPr dirty="0" spc="114"/>
              <a:t> </a:t>
            </a:r>
            <a:r>
              <a:rPr dirty="0" spc="-10"/>
              <a:t>equilibrium?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120"/>
              <a:t> </a:t>
            </a:r>
            <a:r>
              <a:rPr dirty="0"/>
              <a:t>radiation</a:t>
            </a:r>
            <a:r>
              <a:rPr dirty="0" spc="135"/>
              <a:t> </a:t>
            </a:r>
            <a:r>
              <a:rPr dirty="0"/>
              <a:t>energy</a:t>
            </a:r>
            <a:r>
              <a:rPr dirty="0" spc="130"/>
              <a:t> </a:t>
            </a:r>
            <a:r>
              <a:rPr dirty="0"/>
              <a:t>depends</a:t>
            </a:r>
            <a:r>
              <a:rPr dirty="0" spc="130"/>
              <a:t> </a:t>
            </a:r>
            <a:r>
              <a:rPr dirty="0"/>
              <a:t>on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temperature</a:t>
            </a:r>
            <a:r>
              <a:rPr dirty="0" spc="130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 spc="-10"/>
              <a:t>walls.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135"/>
              <a:t> </a:t>
            </a:r>
            <a:r>
              <a:rPr dirty="0"/>
              <a:t>radiation</a:t>
            </a:r>
            <a:r>
              <a:rPr dirty="0" spc="140"/>
              <a:t> </a:t>
            </a:r>
            <a:r>
              <a:rPr dirty="0"/>
              <a:t>energy</a:t>
            </a:r>
            <a:r>
              <a:rPr dirty="0" spc="135"/>
              <a:t> </a:t>
            </a:r>
            <a:r>
              <a:rPr dirty="0"/>
              <a:t>depends</a:t>
            </a:r>
            <a:r>
              <a:rPr dirty="0" spc="135"/>
              <a:t> </a:t>
            </a:r>
            <a:r>
              <a:rPr dirty="0"/>
              <a:t>on</a:t>
            </a:r>
            <a:r>
              <a:rPr dirty="0" spc="140"/>
              <a:t> </a:t>
            </a:r>
            <a:r>
              <a:rPr dirty="0"/>
              <a:t>what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 spc="-20"/>
              <a:t>walls</a:t>
            </a:r>
            <a:r>
              <a:rPr dirty="0" spc="135"/>
              <a:t> </a:t>
            </a:r>
            <a:r>
              <a:rPr dirty="0"/>
              <a:t>are</a:t>
            </a:r>
            <a:r>
              <a:rPr dirty="0" spc="140"/>
              <a:t> </a:t>
            </a:r>
            <a:r>
              <a:rPr dirty="0"/>
              <a:t>made</a:t>
            </a:r>
            <a:r>
              <a:rPr dirty="0" spc="135"/>
              <a:t> </a:t>
            </a:r>
            <a:r>
              <a:rPr dirty="0" spc="-25"/>
              <a:t>of.</a:t>
            </a: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Higher</a:t>
            </a:r>
            <a:r>
              <a:rPr dirty="0" spc="145"/>
              <a:t> </a:t>
            </a:r>
            <a:r>
              <a:rPr dirty="0" spc="-30"/>
              <a:t>frequencies</a:t>
            </a:r>
            <a:r>
              <a:rPr dirty="0" spc="140"/>
              <a:t> </a:t>
            </a:r>
            <a:r>
              <a:rPr dirty="0" spc="-10"/>
              <a:t>always</a:t>
            </a:r>
            <a:r>
              <a:rPr dirty="0" spc="145"/>
              <a:t> </a:t>
            </a:r>
            <a:r>
              <a:rPr dirty="0"/>
              <a:t>contribute</a:t>
            </a:r>
            <a:r>
              <a:rPr dirty="0" spc="145"/>
              <a:t> </a:t>
            </a:r>
            <a:r>
              <a:rPr dirty="0"/>
              <a:t>more</a:t>
            </a:r>
            <a:r>
              <a:rPr dirty="0" spc="140"/>
              <a:t> </a:t>
            </a:r>
            <a:r>
              <a:rPr dirty="0"/>
              <a:t>to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energy</a:t>
            </a:r>
            <a:r>
              <a:rPr dirty="0" spc="140"/>
              <a:t> </a:t>
            </a:r>
            <a:r>
              <a:rPr dirty="0" spc="50"/>
              <a:t>than </a:t>
            </a:r>
            <a:r>
              <a:rPr dirty="0" spc="50"/>
              <a:t>	</a:t>
            </a:r>
            <a:r>
              <a:rPr dirty="0" spc="-40"/>
              <a:t>lower</a:t>
            </a:r>
            <a:r>
              <a:rPr dirty="0" spc="-95"/>
              <a:t> </a:t>
            </a:r>
            <a:r>
              <a:rPr dirty="0" spc="-20"/>
              <a:t>ones.</a:t>
            </a:r>
          </a:p>
          <a:p>
            <a:pPr marL="393065" marR="571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pc="-35"/>
              <a:t>Lower</a:t>
            </a:r>
            <a:r>
              <a:rPr dirty="0" spc="190"/>
              <a:t> </a:t>
            </a:r>
            <a:r>
              <a:rPr dirty="0" spc="-20"/>
              <a:t>frequencies</a:t>
            </a:r>
            <a:r>
              <a:rPr dirty="0" spc="204"/>
              <a:t> </a:t>
            </a:r>
            <a:r>
              <a:rPr dirty="0"/>
              <a:t>always</a:t>
            </a:r>
            <a:r>
              <a:rPr dirty="0" spc="200"/>
              <a:t> </a:t>
            </a:r>
            <a:r>
              <a:rPr dirty="0"/>
              <a:t>contribute</a:t>
            </a:r>
            <a:r>
              <a:rPr dirty="0" spc="200"/>
              <a:t> </a:t>
            </a:r>
            <a:r>
              <a:rPr dirty="0"/>
              <a:t>more</a:t>
            </a:r>
            <a:r>
              <a:rPr dirty="0" spc="204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/>
              <a:t>energy</a:t>
            </a:r>
            <a:r>
              <a:rPr dirty="0" spc="200"/>
              <a:t> </a:t>
            </a:r>
            <a:r>
              <a:rPr dirty="0" spc="50"/>
              <a:t>than </a:t>
            </a:r>
            <a:r>
              <a:rPr dirty="0" spc="50"/>
              <a:t>	</a:t>
            </a:r>
            <a:r>
              <a:rPr dirty="0"/>
              <a:t>higher</a:t>
            </a:r>
            <a:r>
              <a:rPr dirty="0" spc="10"/>
              <a:t> </a:t>
            </a:r>
            <a:r>
              <a:rPr dirty="0" spc="-10"/>
              <a:t>ones.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A</a:t>
            </a:r>
            <a:r>
              <a:rPr dirty="0" spc="55"/>
              <a:t> </a:t>
            </a:r>
            <a:r>
              <a:rPr dirty="0" spc="-20"/>
              <a:t>only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734820" algn="l"/>
              </a:tabLst>
            </a:pPr>
            <a:r>
              <a:rPr dirty="0"/>
              <a:t>Which</a:t>
            </a:r>
            <a:r>
              <a:rPr dirty="0" spc="-25"/>
              <a:t> </a:t>
            </a:r>
            <a:r>
              <a:rPr dirty="0" spc="-75"/>
              <a:t>of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75"/>
              <a:t>following</a:t>
            </a:r>
            <a:r>
              <a:rPr dirty="0" spc="-25"/>
              <a:t> </a:t>
            </a:r>
            <a:r>
              <a:rPr dirty="0" spc="-10"/>
              <a:t>describes</a:t>
            </a:r>
            <a:r>
              <a:rPr dirty="0" spc="-25"/>
              <a:t> </a:t>
            </a:r>
            <a:r>
              <a:rPr dirty="0" spc="-60"/>
              <a:t>how</a:t>
            </a:r>
            <a:r>
              <a:rPr dirty="0" spc="-20"/>
              <a:t> </a:t>
            </a:r>
            <a:r>
              <a:rPr dirty="0"/>
              <a:t>Planck</a:t>
            </a:r>
            <a:r>
              <a:rPr dirty="0" spc="-25"/>
              <a:t> </a:t>
            </a:r>
            <a:r>
              <a:rPr dirty="0" spc="-40"/>
              <a:t>solved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10"/>
              <a:t>ultraviolet catastrophe?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0715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assumptions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how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probable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ergies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electromagnetic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marL="386715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-10">
                <a:latin typeface="Times New Roman"/>
                <a:cs typeface="Times New Roman"/>
              </a:rPr>
              <a:t> changed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assumptions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energies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were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electromagnetic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calculating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spectrum.</a:t>
            </a:r>
            <a:endParaRPr sz="2450">
              <a:latin typeface="Times New Roman"/>
              <a:cs typeface="Times New Roman"/>
            </a:endParaRPr>
          </a:p>
          <a:p>
            <a:pPr marL="386080" marR="762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  <a:tab pos="873760" algn="l"/>
                <a:tab pos="2360295" algn="l"/>
                <a:tab pos="2933065" algn="l"/>
                <a:tab pos="3551554" algn="l"/>
                <a:tab pos="4219575" algn="l"/>
                <a:tab pos="5017135" algn="l"/>
                <a:tab pos="5412740" algn="l"/>
                <a:tab pos="5978525" algn="l"/>
                <a:tab pos="7493634" algn="l"/>
                <a:tab pos="8100059" algn="l"/>
              </a:tabLst>
            </a:pPr>
            <a:r>
              <a:rPr dirty="0" sz="2450" spc="-25">
                <a:latin typeface="Times New Roman"/>
                <a:cs typeface="Times New Roman"/>
              </a:rPr>
              <a:t>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introduced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rule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holds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low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frequencies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holds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frequencies.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734820" algn="l"/>
              </a:tabLst>
            </a:pPr>
            <a:r>
              <a:rPr dirty="0"/>
              <a:t>Which</a:t>
            </a:r>
            <a:r>
              <a:rPr dirty="0" spc="-25"/>
              <a:t> </a:t>
            </a:r>
            <a:r>
              <a:rPr dirty="0" spc="-75"/>
              <a:t>of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75"/>
              <a:t>following</a:t>
            </a:r>
            <a:r>
              <a:rPr dirty="0" spc="-25"/>
              <a:t> </a:t>
            </a:r>
            <a:r>
              <a:rPr dirty="0" spc="-10"/>
              <a:t>describes</a:t>
            </a:r>
            <a:r>
              <a:rPr dirty="0" spc="-25"/>
              <a:t> </a:t>
            </a:r>
            <a:r>
              <a:rPr dirty="0" spc="-60"/>
              <a:t>how</a:t>
            </a:r>
            <a:r>
              <a:rPr dirty="0" spc="-20"/>
              <a:t> </a:t>
            </a:r>
            <a:r>
              <a:rPr dirty="0"/>
              <a:t>Planck</a:t>
            </a:r>
            <a:r>
              <a:rPr dirty="0" spc="-25"/>
              <a:t> </a:t>
            </a:r>
            <a:r>
              <a:rPr dirty="0" spc="-40"/>
              <a:t>solved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10"/>
              <a:t>ultraviolet catastrophe?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7700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assumptions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how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probable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ergies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electromagnetic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marL="39370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-10">
                <a:latin typeface="Times New Roman"/>
                <a:cs typeface="Times New Roman"/>
              </a:rPr>
              <a:t> changed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assumptions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what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energies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were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electromagnetic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cavity.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used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calculating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spectrum.</a:t>
            </a:r>
            <a:endParaRPr sz="2450">
              <a:latin typeface="Times New Roman"/>
              <a:cs typeface="Times New Roman"/>
            </a:endParaRPr>
          </a:p>
          <a:p>
            <a:pPr marL="393065" marR="762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881380" algn="l"/>
                <a:tab pos="2367280" algn="l"/>
                <a:tab pos="2940685" algn="l"/>
                <a:tab pos="3559175" algn="l"/>
                <a:tab pos="4227195" algn="l"/>
                <a:tab pos="5024755" algn="l"/>
                <a:tab pos="5420360" algn="l"/>
                <a:tab pos="5985510" algn="l"/>
                <a:tab pos="7501255" algn="l"/>
                <a:tab pos="8107680" algn="l"/>
              </a:tabLst>
            </a:pPr>
            <a:r>
              <a:rPr dirty="0" sz="2450" spc="-25">
                <a:latin typeface="Times New Roman"/>
                <a:cs typeface="Times New Roman"/>
              </a:rPr>
              <a:t>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introduced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rule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holds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low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frequencies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holds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frequencies.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87121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70915" algn="l"/>
                <a:tab pos="1339850" algn="l"/>
                <a:tab pos="1878330" algn="l"/>
                <a:tab pos="3134995" algn="l"/>
                <a:tab pos="3673475" algn="l"/>
                <a:tab pos="4665345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25"/>
              <a:t>did</a:t>
            </a:r>
            <a:r>
              <a:rPr dirty="0"/>
              <a:t>	</a:t>
            </a:r>
            <a:r>
              <a:rPr dirty="0" spc="-10"/>
              <a:t>Planck</a:t>
            </a:r>
            <a:r>
              <a:rPr dirty="0"/>
              <a:t>	</a:t>
            </a:r>
            <a:r>
              <a:rPr dirty="0" spc="-10"/>
              <a:t>quantize? 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21836" y="1226005"/>
            <a:ext cx="215201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170940" algn="l"/>
                <a:tab pos="1610360" algn="l"/>
              </a:tabLst>
            </a:pPr>
            <a:r>
              <a:rPr dirty="0" sz="2450" spc="-10">
                <a:latin typeface="Times New Roman"/>
                <a:cs typeface="Times New Roman"/>
              </a:rPr>
              <a:t>(Choose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9315" y="2059259"/>
            <a:ext cx="414083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87121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70915" algn="l"/>
                <a:tab pos="1339850" algn="l"/>
                <a:tab pos="1878330" algn="l"/>
                <a:tab pos="3134995" algn="l"/>
                <a:tab pos="3673475" algn="l"/>
                <a:tab pos="4665345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25"/>
              <a:t>did</a:t>
            </a:r>
            <a:r>
              <a:rPr dirty="0"/>
              <a:t>	</a:t>
            </a:r>
            <a:r>
              <a:rPr dirty="0" spc="-10"/>
              <a:t>Planck</a:t>
            </a:r>
            <a:r>
              <a:rPr dirty="0"/>
              <a:t>	</a:t>
            </a:r>
            <a:r>
              <a:rPr dirty="0" spc="-10"/>
              <a:t>quantize? 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21836" y="1226005"/>
            <a:ext cx="215201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170940" algn="l"/>
                <a:tab pos="1610360" algn="l"/>
              </a:tabLst>
            </a:pPr>
            <a:r>
              <a:rPr dirty="0" sz="2450" spc="-10">
                <a:latin typeface="Times New Roman"/>
                <a:cs typeface="Times New Roman"/>
              </a:rPr>
              <a:t>(Choose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2059259"/>
            <a:ext cx="415290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Which</a:t>
            </a:r>
            <a:r>
              <a:rPr dirty="0" spc="-75"/>
              <a:t> </a:t>
            </a:r>
            <a:r>
              <a:rPr dirty="0"/>
              <a:t>has</a:t>
            </a:r>
            <a:r>
              <a:rPr dirty="0" spc="-70"/>
              <a:t> </a:t>
            </a:r>
            <a:r>
              <a:rPr dirty="0" spc="-10"/>
              <a:t>more</a:t>
            </a:r>
            <a:r>
              <a:rPr dirty="0" spc="-70"/>
              <a:t> </a:t>
            </a:r>
            <a:r>
              <a:rPr dirty="0" spc="-35"/>
              <a:t>possible</a:t>
            </a:r>
            <a:r>
              <a:rPr dirty="0" spc="-70"/>
              <a:t> </a:t>
            </a:r>
            <a:r>
              <a:rPr dirty="0" spc="-50"/>
              <a:t>energies</a:t>
            </a:r>
            <a:r>
              <a:rPr dirty="0" spc="-70"/>
              <a:t> </a:t>
            </a:r>
            <a:r>
              <a:rPr dirty="0" spc="-20"/>
              <a:t>between</a:t>
            </a:r>
            <a:r>
              <a:rPr dirty="0" spc="-70"/>
              <a:t> </a:t>
            </a:r>
            <a:r>
              <a:rPr dirty="0" spc="-100"/>
              <a:t>0</a:t>
            </a:r>
            <a:r>
              <a:rPr dirty="0" spc="-70"/>
              <a:t> </a:t>
            </a:r>
            <a:r>
              <a:rPr dirty="0"/>
              <a:t>and</a:t>
            </a:r>
            <a:r>
              <a:rPr dirty="0" spc="-70"/>
              <a:t> </a:t>
            </a:r>
            <a:r>
              <a:rPr dirty="0"/>
              <a:t>10</a:t>
            </a:r>
            <a:r>
              <a:rPr dirty="0" baseline="24390" sz="3075" i="1">
                <a:latin typeface="Arial"/>
                <a:cs typeface="Arial"/>
              </a:rPr>
              <a:t>−</a:t>
            </a:r>
            <a:r>
              <a:rPr dirty="0" baseline="24390" sz="3075"/>
              <a:t>18</a:t>
            </a:r>
            <a:r>
              <a:rPr dirty="0" baseline="24390" sz="3075" spc="120"/>
              <a:t> </a:t>
            </a:r>
            <a:r>
              <a:rPr dirty="0" sz="2450" spc="105"/>
              <a:t>J,</a:t>
            </a:r>
            <a:r>
              <a:rPr dirty="0" sz="2450" spc="-70"/>
              <a:t> </a:t>
            </a:r>
            <a:r>
              <a:rPr dirty="0" sz="2450"/>
              <a:t>A)</a:t>
            </a:r>
            <a:r>
              <a:rPr dirty="0" sz="2450" spc="-70"/>
              <a:t> </a:t>
            </a:r>
            <a:r>
              <a:rPr dirty="0" sz="2450"/>
              <a:t>an</a:t>
            </a:r>
            <a:r>
              <a:rPr dirty="0" sz="2450" spc="-70"/>
              <a:t> </a:t>
            </a:r>
            <a:r>
              <a:rPr dirty="0" sz="2450" spc="-25"/>
              <a:t>in- </a:t>
            </a:r>
            <a:r>
              <a:rPr dirty="0" sz="2450"/>
              <a:t>frared</a:t>
            </a:r>
            <a:r>
              <a:rPr dirty="0" sz="2450" spc="-75"/>
              <a:t> </a:t>
            </a:r>
            <a:r>
              <a:rPr dirty="0" sz="2450" spc="-105"/>
              <a:t>wave</a:t>
            </a:r>
            <a:r>
              <a:rPr dirty="0" sz="2450" spc="-80"/>
              <a:t> (low </a:t>
            </a:r>
            <a:r>
              <a:rPr dirty="0" sz="2450" spc="-35"/>
              <a:t>frequency)</a:t>
            </a:r>
            <a:r>
              <a:rPr dirty="0" sz="2450" spc="-80"/>
              <a:t> </a:t>
            </a:r>
            <a:r>
              <a:rPr dirty="0" sz="2450"/>
              <a:t>or</a:t>
            </a:r>
            <a:r>
              <a:rPr dirty="0" sz="2450" spc="-80"/>
              <a:t> </a:t>
            </a:r>
            <a:r>
              <a:rPr dirty="0" sz="2450"/>
              <a:t>B)</a:t>
            </a:r>
            <a:r>
              <a:rPr dirty="0" sz="2450" spc="-80"/>
              <a:t> </a:t>
            </a:r>
            <a:r>
              <a:rPr dirty="0" sz="2450"/>
              <a:t>a</a:t>
            </a:r>
            <a:r>
              <a:rPr dirty="0" sz="2450" spc="-80"/>
              <a:t> </a:t>
            </a:r>
            <a:r>
              <a:rPr dirty="0" sz="2450" spc="-25"/>
              <a:t>green</a:t>
            </a:r>
            <a:r>
              <a:rPr dirty="0" sz="2450" spc="-75"/>
              <a:t> </a:t>
            </a:r>
            <a:r>
              <a:rPr dirty="0" sz="2450" spc="-110"/>
              <a:t>wave</a:t>
            </a:r>
            <a:r>
              <a:rPr dirty="0" sz="2450" spc="-80"/>
              <a:t> </a:t>
            </a:r>
            <a:r>
              <a:rPr dirty="0" sz="2450" spc="-10"/>
              <a:t>(higher</a:t>
            </a:r>
            <a:r>
              <a:rPr dirty="0" sz="2450" spc="-80"/>
              <a:t> </a:t>
            </a:r>
            <a:r>
              <a:rPr dirty="0" sz="2450" spc="-10"/>
              <a:t>frequency)?</a:t>
            </a:r>
            <a:endParaRPr sz="2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10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Two</a:t>
            </a:r>
            <a:r>
              <a:rPr dirty="0" spc="-25"/>
              <a:t> </a:t>
            </a:r>
            <a:r>
              <a:rPr dirty="0" spc="-10"/>
              <a:t>electromagnetic</a:t>
            </a:r>
            <a:r>
              <a:rPr dirty="0" spc="-20"/>
              <a:t> </a:t>
            </a:r>
            <a:r>
              <a:rPr dirty="0" spc="-85"/>
              <a:t>waves</a:t>
            </a:r>
            <a:r>
              <a:rPr dirty="0" spc="-10"/>
              <a:t> </a:t>
            </a:r>
            <a:r>
              <a:rPr dirty="0" spc="50" b="0" i="1">
                <a:latin typeface="Bookman Old Style"/>
                <a:cs typeface="Bookman Old Style"/>
              </a:rPr>
              <a:t>E</a:t>
            </a:r>
            <a:r>
              <a:rPr dirty="0" baseline="-13550" sz="3075" spc="75"/>
              <a:t>1</a:t>
            </a:r>
            <a:r>
              <a:rPr dirty="0" sz="2450" spc="50"/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/>
              <a:t>)</a:t>
            </a:r>
            <a:r>
              <a:rPr dirty="0" sz="2450" spc="-15"/>
              <a:t> </a:t>
            </a:r>
            <a:r>
              <a:rPr dirty="0" sz="2450"/>
              <a:t>and</a:t>
            </a:r>
            <a:r>
              <a:rPr dirty="0" sz="2450" spc="-10"/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E</a:t>
            </a:r>
            <a:r>
              <a:rPr dirty="0" baseline="-13550" sz="3075" spc="75"/>
              <a:t>2</a:t>
            </a:r>
            <a:r>
              <a:rPr dirty="0" sz="2450" spc="50"/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/>
              <a:t>)</a:t>
            </a:r>
            <a:r>
              <a:rPr dirty="0" sz="2450" spc="-15"/>
              <a:t> </a:t>
            </a:r>
            <a:r>
              <a:rPr dirty="0" sz="2450"/>
              <a:t>meet</a:t>
            </a:r>
            <a:r>
              <a:rPr dirty="0" sz="2450" spc="-15"/>
              <a:t> </a:t>
            </a:r>
            <a:r>
              <a:rPr dirty="0" sz="2450" spc="120"/>
              <a:t>at</a:t>
            </a:r>
            <a:r>
              <a:rPr dirty="0" sz="2450" spc="-15"/>
              <a:t> </a:t>
            </a:r>
            <a:r>
              <a:rPr dirty="0" sz="2450"/>
              <a:t>a</a:t>
            </a:r>
            <a:r>
              <a:rPr dirty="0" sz="2450" spc="-10"/>
              <a:t> </a:t>
            </a:r>
            <a:r>
              <a:rPr dirty="0" sz="2450"/>
              <a:t>point.</a:t>
            </a:r>
            <a:r>
              <a:rPr dirty="0" sz="2450" spc="365"/>
              <a:t> </a:t>
            </a:r>
            <a:r>
              <a:rPr dirty="0" sz="2450" spc="45"/>
              <a:t>But </a:t>
            </a:r>
            <a:r>
              <a:rPr dirty="0" sz="2450"/>
              <a:t>this</a:t>
            </a:r>
            <a:r>
              <a:rPr dirty="0" sz="2450" spc="-35"/>
              <a:t> </a:t>
            </a:r>
            <a:r>
              <a:rPr dirty="0" sz="2450" spc="-20"/>
              <a:t>occurs </a:t>
            </a:r>
            <a:r>
              <a:rPr dirty="0" sz="2450"/>
              <a:t>in</a:t>
            </a:r>
            <a:r>
              <a:rPr dirty="0" sz="2450" spc="-20"/>
              <a:t> </a:t>
            </a:r>
            <a:r>
              <a:rPr dirty="0" sz="2450"/>
              <a:t>a</a:t>
            </a:r>
            <a:r>
              <a:rPr dirty="0" sz="2450" spc="-20"/>
              <a:t> </a:t>
            </a:r>
            <a:r>
              <a:rPr dirty="0" sz="2450"/>
              <a:t>medium</a:t>
            </a:r>
            <a:r>
              <a:rPr dirty="0" sz="2450" spc="-20"/>
              <a:t> </a:t>
            </a:r>
            <a:r>
              <a:rPr dirty="0" sz="2450"/>
              <a:t>(such</a:t>
            </a:r>
            <a:r>
              <a:rPr dirty="0" sz="2450" spc="-20"/>
              <a:t> </a:t>
            </a:r>
            <a:r>
              <a:rPr dirty="0" sz="2450"/>
              <a:t>as</a:t>
            </a:r>
            <a:r>
              <a:rPr dirty="0" sz="2450" spc="-20"/>
              <a:t> </a:t>
            </a:r>
            <a:r>
              <a:rPr dirty="0" sz="2450"/>
              <a:t>air</a:t>
            </a:r>
            <a:r>
              <a:rPr dirty="0" sz="2450" spc="-20"/>
              <a:t> </a:t>
            </a:r>
            <a:r>
              <a:rPr dirty="0" sz="2450"/>
              <a:t>or</a:t>
            </a:r>
            <a:r>
              <a:rPr dirty="0" sz="2450" spc="-20"/>
              <a:t> </a:t>
            </a:r>
            <a:r>
              <a:rPr dirty="0" sz="2450"/>
              <a:t>water),</a:t>
            </a:r>
            <a:r>
              <a:rPr dirty="0" sz="2450" spc="15"/>
              <a:t> </a:t>
            </a:r>
            <a:r>
              <a:rPr dirty="0" sz="2450"/>
              <a:t>not</a:t>
            </a:r>
            <a:r>
              <a:rPr dirty="0" sz="2450" spc="-25"/>
              <a:t> </a:t>
            </a:r>
            <a:r>
              <a:rPr dirty="0" sz="2450"/>
              <a:t>in</a:t>
            </a:r>
            <a:r>
              <a:rPr dirty="0" sz="2450" spc="-20"/>
              <a:t> </a:t>
            </a:r>
            <a:r>
              <a:rPr dirty="0" sz="2450"/>
              <a:t>a</a:t>
            </a:r>
            <a:r>
              <a:rPr dirty="0" sz="2450" spc="-20"/>
              <a:t> </a:t>
            </a:r>
            <a:r>
              <a:rPr dirty="0" sz="2450"/>
              <a:t>vacuum,</a:t>
            </a:r>
            <a:r>
              <a:rPr dirty="0" sz="2450" spc="15"/>
              <a:t> </a:t>
            </a:r>
            <a:r>
              <a:rPr dirty="0" sz="2450" spc="-25"/>
              <a:t>so </a:t>
            </a:r>
            <a:r>
              <a:rPr dirty="0" sz="2450"/>
              <a:t>the</a:t>
            </a:r>
            <a:r>
              <a:rPr dirty="0" sz="2450" spc="75"/>
              <a:t> </a:t>
            </a:r>
            <a:r>
              <a:rPr dirty="0" sz="2450" spc="-40"/>
              <a:t>waves</a:t>
            </a:r>
            <a:r>
              <a:rPr dirty="0" sz="2450" spc="75"/>
              <a:t> </a:t>
            </a:r>
            <a:r>
              <a:rPr dirty="0" sz="2450"/>
              <a:t>do</a:t>
            </a:r>
            <a:r>
              <a:rPr dirty="0" sz="2450" spc="75"/>
              <a:t> </a:t>
            </a:r>
            <a:r>
              <a:rPr dirty="0" sz="2450" b="0" i="1">
                <a:latin typeface="Bookman Old Style"/>
                <a:cs typeface="Bookman Old Style"/>
              </a:rPr>
              <a:t>not</a:t>
            </a:r>
            <a:r>
              <a:rPr dirty="0" sz="2450" spc="160" b="0" i="1">
                <a:latin typeface="Bookman Old Style"/>
                <a:cs typeface="Bookman Old Style"/>
              </a:rPr>
              <a:t> </a:t>
            </a:r>
            <a:r>
              <a:rPr dirty="0" sz="2450"/>
              <a:t>perfectly</a:t>
            </a:r>
            <a:r>
              <a:rPr dirty="0" sz="2450" spc="75"/>
              <a:t> </a:t>
            </a:r>
            <a:r>
              <a:rPr dirty="0" sz="2450"/>
              <a:t>obey</a:t>
            </a:r>
            <a:r>
              <a:rPr dirty="0" sz="2450" spc="75"/>
              <a:t> </a:t>
            </a:r>
            <a:r>
              <a:rPr dirty="0" sz="2450"/>
              <a:t>linear</a:t>
            </a:r>
            <a:r>
              <a:rPr dirty="0" sz="2450" spc="75"/>
              <a:t> </a:t>
            </a:r>
            <a:r>
              <a:rPr dirty="0" sz="2450"/>
              <a:t>superposition.</a:t>
            </a:r>
            <a:r>
              <a:rPr dirty="0" sz="2450" spc="335"/>
              <a:t> </a:t>
            </a:r>
            <a:r>
              <a:rPr dirty="0" sz="2450" spc="75"/>
              <a:t>What </a:t>
            </a:r>
            <a:r>
              <a:rPr dirty="0" sz="2450" spc="-20"/>
              <a:t>does </a:t>
            </a:r>
            <a:r>
              <a:rPr dirty="0" sz="2450" spc="114"/>
              <a:t>that</a:t>
            </a:r>
            <a:r>
              <a:rPr dirty="0" sz="2450" spc="80"/>
              <a:t> </a:t>
            </a:r>
            <a:r>
              <a:rPr dirty="0" sz="2450"/>
              <a:t>mean?</a:t>
            </a:r>
            <a:r>
              <a:rPr dirty="0" sz="2450" spc="320"/>
              <a:t> </a:t>
            </a:r>
            <a:r>
              <a:rPr dirty="0" sz="2450"/>
              <a:t>(Choose</a:t>
            </a:r>
            <a:r>
              <a:rPr dirty="0" sz="2450" spc="8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946754"/>
            <a:ext cx="8284845" cy="2680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</a:t>
            </a:r>
            <a:endParaRPr sz="2450">
              <a:latin typeface="Times New Roman"/>
              <a:cs typeface="Times New Roman"/>
            </a:endParaRPr>
          </a:p>
          <a:p>
            <a:pPr marL="400685">
              <a:lnSpc>
                <a:spcPct val="100000"/>
              </a:lnSpc>
              <a:spcBef>
                <a:spcPts val="50"/>
              </a:spcBef>
            </a:pPr>
            <a:r>
              <a:rPr dirty="0" sz="2450" spc="50" b="0" i="1">
                <a:latin typeface="Bookman Old Style"/>
                <a:cs typeface="Bookman Old Style"/>
              </a:rPr>
              <a:t>E</a:t>
            </a:r>
            <a:r>
              <a:rPr dirty="0" baseline="-13550" sz="3075" spc="75">
                <a:latin typeface="Times New Roman"/>
                <a:cs typeface="Times New Roman"/>
              </a:rPr>
              <a:t>1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Times New Roman"/>
                <a:cs typeface="Times New Roman"/>
              </a:rPr>
              <a:t>)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impossible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destructively.</a:t>
            </a:r>
            <a:endParaRPr sz="2450">
              <a:latin typeface="Times New Roman"/>
              <a:cs typeface="Times New Roman"/>
            </a:endParaRPr>
          </a:p>
          <a:p>
            <a:pPr marL="398780" marR="17780" indent="-374015">
              <a:lnSpc>
                <a:spcPct val="101699"/>
              </a:lnSpc>
              <a:spcBef>
                <a:spcPts val="994"/>
              </a:spcBef>
              <a:buAutoNum type="alphaUcPeriod" startAt="2"/>
              <a:tabLst>
                <a:tab pos="400685" algn="l"/>
                <a:tab pos="894715" algn="l"/>
                <a:tab pos="1876425" algn="l"/>
                <a:tab pos="2745740" algn="l"/>
                <a:tab pos="3430270" algn="l"/>
                <a:tab pos="4260850" algn="l"/>
                <a:tab pos="4792980" algn="l"/>
                <a:tab pos="5374005" algn="l"/>
                <a:tab pos="6229350" algn="l"/>
                <a:tab pos="6806565" algn="l"/>
                <a:tab pos="7706359" algn="l"/>
              </a:tabLst>
            </a:pPr>
            <a:r>
              <a:rPr dirty="0" sz="2450" spc="-25">
                <a:latin typeface="Times New Roman"/>
                <a:cs typeface="Times New Roman"/>
              </a:rPr>
              <a:t>No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matter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where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they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meet,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waves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cancel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each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out.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16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119" y="1273580"/>
            <a:ext cx="8281034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more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possible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energies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between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0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10</a:t>
            </a:r>
            <a:r>
              <a:rPr dirty="0" baseline="24390" sz="3075" i="1">
                <a:latin typeface="Arial"/>
                <a:cs typeface="Arial"/>
              </a:rPr>
              <a:t>−</a:t>
            </a:r>
            <a:r>
              <a:rPr dirty="0" baseline="24390" sz="3075">
                <a:latin typeface="Times New Roman"/>
                <a:cs typeface="Times New Roman"/>
              </a:rPr>
              <a:t>18</a:t>
            </a:r>
            <a:r>
              <a:rPr dirty="0" baseline="24390" sz="3075" spc="120">
                <a:latin typeface="Times New Roman"/>
                <a:cs typeface="Times New Roman"/>
              </a:rPr>
              <a:t> </a:t>
            </a:r>
            <a:r>
              <a:rPr dirty="0" sz="2450" spc="105">
                <a:latin typeface="Times New Roman"/>
                <a:cs typeface="Times New Roman"/>
              </a:rPr>
              <a:t>J,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in- </a:t>
            </a:r>
            <a:r>
              <a:rPr dirty="0" sz="2450">
                <a:latin typeface="Times New Roman"/>
                <a:cs typeface="Times New Roman"/>
              </a:rPr>
              <a:t>frared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5">
                <a:latin typeface="Times New Roman"/>
                <a:cs typeface="Times New Roman"/>
              </a:rPr>
              <a:t>wave</a:t>
            </a:r>
            <a:r>
              <a:rPr dirty="0" sz="2450" spc="-80">
                <a:latin typeface="Times New Roman"/>
                <a:cs typeface="Times New Roman"/>
              </a:rPr>
              <a:t> (low </a:t>
            </a:r>
            <a:r>
              <a:rPr dirty="0" sz="2450" spc="-35">
                <a:latin typeface="Times New Roman"/>
                <a:cs typeface="Times New Roman"/>
              </a:rPr>
              <a:t>frequency)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green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10">
                <a:latin typeface="Times New Roman"/>
                <a:cs typeface="Times New Roman"/>
              </a:rPr>
              <a:t>wave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(higher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frequency)?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235173"/>
            <a:ext cx="18529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06759"/>
            <a:ext cx="8258175" cy="568960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55"/>
              </a:spcBef>
              <a:tabLst>
                <a:tab pos="29222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699"/>
              </a:lnSpc>
              <a:spcBef>
                <a:spcPts val="1150"/>
              </a:spcBef>
            </a:pPr>
            <a:r>
              <a:rPr dirty="0" sz="2450" spc="-55">
                <a:latin typeface="Times New Roman"/>
                <a:cs typeface="Times New Roman"/>
              </a:rPr>
              <a:t>We’ve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discussed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blackbody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spectra,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classically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predicted </a:t>
            </a:r>
            <a:r>
              <a:rPr dirty="0" sz="2450">
                <a:latin typeface="Times New Roman"/>
                <a:cs typeface="Times New Roman"/>
              </a:rPr>
              <a:t>(and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incorrect)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Rayleigh-</a:t>
            </a:r>
            <a:r>
              <a:rPr dirty="0" sz="2450">
                <a:latin typeface="Times New Roman"/>
                <a:cs typeface="Times New Roman"/>
              </a:rPr>
              <a:t>Jeans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spectrum,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(experimentally </a:t>
            </a:r>
            <a:r>
              <a:rPr dirty="0" sz="2450">
                <a:latin typeface="Times New Roman"/>
                <a:cs typeface="Times New Roman"/>
              </a:rPr>
              <a:t>accurate) Planck spectrum.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each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following,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 </a:t>
            </a:r>
            <a:r>
              <a:rPr dirty="0" sz="2450" spc="-10">
                <a:latin typeface="Times New Roman"/>
                <a:cs typeface="Times New Roman"/>
              </a:rPr>
              <a:t>whether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applies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A)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spectrum,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B)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Planck </a:t>
            </a:r>
            <a:r>
              <a:rPr dirty="0" sz="2450">
                <a:latin typeface="Times New Roman"/>
                <a:cs typeface="Times New Roman"/>
              </a:rPr>
              <a:t>spectrum,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C)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both.</a:t>
            </a:r>
            <a:r>
              <a:rPr dirty="0" sz="2450" spc="4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(All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apply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least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spectra.)</a:t>
            </a:r>
            <a:endParaRPr sz="2450">
              <a:latin typeface="Times New Roman"/>
              <a:cs typeface="Times New Roman"/>
            </a:endParaRPr>
          </a:p>
          <a:p>
            <a:pPr marL="382905" indent="-295910">
              <a:lnSpc>
                <a:spcPct val="100000"/>
              </a:lnSpc>
              <a:spcBef>
                <a:spcPts val="1639"/>
              </a:spcBef>
              <a:buAutoNum type="arabicPeriod"/>
              <a:tabLst>
                <a:tab pos="3829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 </a:t>
            </a:r>
            <a:r>
              <a:rPr dirty="0" sz="2450" spc="-10">
                <a:latin typeface="Times New Roman"/>
                <a:cs typeface="Times New Roman"/>
              </a:rPr>
              <a:t>goes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limit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ν</a:t>
            </a:r>
            <a:r>
              <a:rPr dirty="0" sz="2450" spc="6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-25" i="1">
                <a:latin typeface="Arial"/>
                <a:cs typeface="Arial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  <a:p>
            <a:pPr marL="382905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29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 </a:t>
            </a:r>
            <a:r>
              <a:rPr dirty="0" sz="2450" spc="-10">
                <a:latin typeface="Times New Roman"/>
                <a:cs typeface="Times New Roman"/>
              </a:rPr>
              <a:t>goes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limit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ν</a:t>
            </a:r>
            <a:r>
              <a:rPr dirty="0" sz="2450" spc="6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-25" i="1">
                <a:latin typeface="Arial"/>
                <a:cs typeface="Arial"/>
              </a:rPr>
              <a:t> </a:t>
            </a:r>
            <a:r>
              <a:rPr dirty="0" sz="2450" spc="330" i="1">
                <a:latin typeface="Arial"/>
                <a:cs typeface="Arial"/>
              </a:rPr>
              <a:t>∞</a:t>
            </a:r>
            <a:r>
              <a:rPr dirty="0" sz="2450" spc="33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2905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29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maximum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value.</a:t>
            </a:r>
            <a:endParaRPr sz="2450">
              <a:latin typeface="Times New Roman"/>
              <a:cs typeface="Times New Roman"/>
            </a:endParaRPr>
          </a:p>
          <a:p>
            <a:pPr marL="382270" marR="9525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84175" algn="l"/>
                <a:tab pos="728345" algn="l"/>
                <a:tab pos="1849120" algn="l"/>
                <a:tab pos="2506980" algn="l"/>
                <a:tab pos="3419475" algn="l"/>
                <a:tab pos="4924425" algn="l"/>
                <a:tab pos="5880735" algn="l"/>
                <a:tab pos="6657975" algn="l"/>
                <a:tab pos="7414895" algn="l"/>
              </a:tabLst>
            </a:pPr>
            <a:r>
              <a:rPr dirty="0" sz="2450" spc="70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predicts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higher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frequencies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carry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more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energy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lower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ones.</a:t>
            </a:r>
            <a:endParaRPr sz="2450">
              <a:latin typeface="Times New Roman"/>
              <a:cs typeface="Times New Roman"/>
            </a:endParaRPr>
          </a:p>
          <a:p>
            <a:pPr marL="382905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29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units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volume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5511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22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We’ve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discussed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two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blackbody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spectra,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classically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predicted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(and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incorrect)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Rayleigh-Jeans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spectrum,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(experimentally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accurate)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Planck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spectrum.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For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each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following,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say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whether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applies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 marR="5080" indent="271145">
              <a:lnSpc>
                <a:spcPct val="106700"/>
              </a:lnSpc>
              <a:buAutoNum type="alphaUcParenR"/>
              <a:tabLst>
                <a:tab pos="283845" algn="l"/>
              </a:tabLst>
            </a:pP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classical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spectrum,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B)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Planck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spectrum,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C)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both.</a:t>
            </a:r>
            <a:r>
              <a:rPr dirty="0" sz="1400" spc="10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(All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apply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least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spectra.)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Times New Roman"/>
              <a:buAutoNum type="alphaUcParenR"/>
            </a:pP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buAutoNum type="arabicPeriod"/>
              <a:tabLst>
                <a:tab pos="38354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goes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ν</a:t>
            </a:r>
            <a:r>
              <a:rPr dirty="0" sz="1400" spc="120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45" i="1">
                <a:latin typeface="Arial"/>
                <a:cs typeface="Arial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buAutoNum type="arabicPeriod" startAt="2"/>
              <a:tabLst>
                <a:tab pos="38354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goes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ν</a:t>
            </a:r>
            <a:r>
              <a:rPr dirty="0" sz="1400" spc="120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45" i="1">
                <a:latin typeface="Arial"/>
                <a:cs typeface="Arial"/>
              </a:rPr>
              <a:t> </a:t>
            </a:r>
            <a:r>
              <a:rPr dirty="0" sz="1400" spc="204" i="1">
                <a:latin typeface="Arial"/>
                <a:cs typeface="Arial"/>
              </a:rPr>
              <a:t>∞</a:t>
            </a:r>
            <a:r>
              <a:rPr dirty="0" sz="1400" spc="204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spcBef>
                <a:spcPts val="1605"/>
              </a:spcBef>
              <a:buAutoNum type="arabicPeriod" startAt="3"/>
              <a:tabLst>
                <a:tab pos="38354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maximum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value.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spcBef>
                <a:spcPts val="1605"/>
              </a:spcBef>
              <a:buAutoNum type="arabicPeriod" startAt="4"/>
              <a:tabLst>
                <a:tab pos="38354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predicts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frequencies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always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carry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ones.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spcBef>
                <a:spcPts val="1605"/>
              </a:spcBef>
              <a:buAutoNum type="arabicPeriod" startAt="5"/>
              <a:tabLst>
                <a:tab pos="38354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units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volume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frequency.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22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40"/>
              <a:t>For</a:t>
            </a:r>
            <a:r>
              <a:rPr dirty="0" spc="285"/>
              <a:t> </a:t>
            </a:r>
            <a:r>
              <a:rPr dirty="0" spc="-45"/>
              <a:t>each</a:t>
            </a:r>
            <a:r>
              <a:rPr dirty="0" spc="285"/>
              <a:t> </a:t>
            </a:r>
            <a:r>
              <a:rPr dirty="0" spc="10"/>
              <a:t>hypothetical</a:t>
            </a:r>
            <a:r>
              <a:rPr dirty="0" spc="285"/>
              <a:t> </a:t>
            </a:r>
            <a:r>
              <a:rPr dirty="0" spc="10"/>
              <a:t>quantization</a:t>
            </a:r>
            <a:r>
              <a:rPr dirty="0" spc="285"/>
              <a:t> </a:t>
            </a:r>
            <a:r>
              <a:rPr dirty="0" spc="-65"/>
              <a:t>scheme</a:t>
            </a:r>
            <a:r>
              <a:rPr dirty="0" spc="285"/>
              <a:t> </a:t>
            </a:r>
            <a:r>
              <a:rPr dirty="0" spc="-70"/>
              <a:t>below</a:t>
            </a:r>
            <a:r>
              <a:rPr dirty="0" spc="285"/>
              <a:t> </a:t>
            </a:r>
            <a:r>
              <a:rPr dirty="0" spc="-45"/>
              <a:t>say</a:t>
            </a:r>
            <a:r>
              <a:rPr dirty="0" spc="285"/>
              <a:t> </a:t>
            </a:r>
            <a:r>
              <a:rPr dirty="0"/>
              <a:t>whether</a:t>
            </a:r>
            <a:r>
              <a:rPr dirty="0" spc="285"/>
              <a:t> </a:t>
            </a:r>
            <a:r>
              <a:rPr dirty="0" spc="65"/>
              <a:t>it</a:t>
            </a:r>
            <a:r>
              <a:rPr dirty="0" spc="60"/>
              <a:t> </a:t>
            </a:r>
            <a:r>
              <a:rPr dirty="0" spc="-60"/>
              <a:t>would</a:t>
            </a:r>
            <a:r>
              <a:rPr dirty="0" spc="409"/>
              <a:t> </a:t>
            </a:r>
            <a:r>
              <a:rPr dirty="0" spc="-55"/>
              <a:t>avoid</a:t>
            </a:r>
            <a:r>
              <a:rPr dirty="0" spc="409"/>
              <a:t> </a:t>
            </a:r>
            <a:r>
              <a:rPr dirty="0" spc="45"/>
              <a:t>the</a:t>
            </a:r>
            <a:r>
              <a:rPr dirty="0" spc="405"/>
              <a:t> </a:t>
            </a:r>
            <a:r>
              <a:rPr dirty="0" spc="5"/>
              <a:t>ultraviolet</a:t>
            </a:r>
            <a:r>
              <a:rPr dirty="0" spc="405"/>
              <a:t> </a:t>
            </a:r>
            <a:r>
              <a:rPr dirty="0" spc="15"/>
              <a:t>catastrophe.</a:t>
            </a:r>
            <a:r>
              <a:rPr dirty="0" spc="1215"/>
              <a:t> </a:t>
            </a:r>
            <a:r>
              <a:rPr dirty="0" spc="-25"/>
              <a:t>(Of</a:t>
            </a:r>
            <a:r>
              <a:rPr dirty="0" spc="409"/>
              <a:t> </a:t>
            </a:r>
            <a:r>
              <a:rPr dirty="0" spc="-45"/>
              <a:t>course</a:t>
            </a:r>
            <a:r>
              <a:rPr dirty="0" spc="405"/>
              <a:t> </a:t>
            </a:r>
            <a:r>
              <a:rPr dirty="0" spc="-35"/>
              <a:t>Planck’s</a:t>
            </a:r>
            <a:r>
              <a:rPr dirty="0" spc="405"/>
              <a:t> </a:t>
            </a:r>
            <a:r>
              <a:rPr dirty="0" spc="-65"/>
              <a:t>is</a:t>
            </a:r>
            <a:r>
              <a:rPr dirty="0" spc="-50"/>
              <a:t> </a:t>
            </a:r>
            <a:r>
              <a:rPr dirty="0" spc="45"/>
              <a:t>the</a:t>
            </a:r>
            <a:r>
              <a:rPr dirty="0" spc="280"/>
              <a:t> </a:t>
            </a:r>
            <a:r>
              <a:rPr dirty="0" spc="-45"/>
              <a:t>only</a:t>
            </a:r>
            <a:r>
              <a:rPr dirty="0" spc="280"/>
              <a:t> </a:t>
            </a:r>
            <a:r>
              <a:rPr dirty="0" spc="-50"/>
              <a:t>one</a:t>
            </a:r>
            <a:r>
              <a:rPr dirty="0" spc="280"/>
              <a:t> </a:t>
            </a:r>
            <a:r>
              <a:rPr dirty="0" spc="114"/>
              <a:t>that</a:t>
            </a:r>
            <a:r>
              <a:rPr dirty="0" spc="280"/>
              <a:t> </a:t>
            </a:r>
            <a:r>
              <a:rPr dirty="0" spc="40"/>
              <a:t>not</a:t>
            </a:r>
            <a:r>
              <a:rPr dirty="0" spc="280"/>
              <a:t> </a:t>
            </a:r>
            <a:r>
              <a:rPr dirty="0" spc="-45"/>
              <a:t>only</a:t>
            </a:r>
            <a:r>
              <a:rPr dirty="0" spc="280"/>
              <a:t> </a:t>
            </a:r>
            <a:r>
              <a:rPr dirty="0" spc="-55"/>
              <a:t>avoids</a:t>
            </a:r>
            <a:r>
              <a:rPr dirty="0" spc="280"/>
              <a:t> </a:t>
            </a:r>
            <a:r>
              <a:rPr dirty="0" spc="20"/>
              <a:t>catastrophe</a:t>
            </a:r>
            <a:r>
              <a:rPr dirty="0" spc="280"/>
              <a:t> </a:t>
            </a:r>
            <a:r>
              <a:rPr dirty="0" spc="80"/>
              <a:t>but</a:t>
            </a:r>
            <a:r>
              <a:rPr dirty="0" spc="280"/>
              <a:t> </a:t>
            </a:r>
            <a:r>
              <a:rPr dirty="0" spc="-50"/>
              <a:t>also</a:t>
            </a:r>
            <a:r>
              <a:rPr dirty="0" spc="280"/>
              <a:t> </a:t>
            </a:r>
            <a:r>
              <a:rPr dirty="0" spc="-10"/>
              <a:t>correctly matches</a:t>
            </a:r>
            <a:r>
              <a:rPr dirty="0" spc="70"/>
              <a:t> </a:t>
            </a:r>
            <a:r>
              <a:rPr dirty="0" spc="-40"/>
              <a:t>observed</a:t>
            </a:r>
            <a:r>
              <a:rPr dirty="0" spc="70"/>
              <a:t> </a:t>
            </a:r>
            <a:r>
              <a:rPr dirty="0" spc="65"/>
              <a:t>data.)</a:t>
            </a:r>
            <a:r>
              <a:rPr dirty="0" spc="365"/>
              <a:t> </a:t>
            </a:r>
            <a:r>
              <a:rPr dirty="0" spc="10"/>
              <a:t>In</a:t>
            </a:r>
            <a:r>
              <a:rPr dirty="0" spc="70"/>
              <a:t> </a:t>
            </a:r>
            <a:r>
              <a:rPr dirty="0" spc="-40"/>
              <a:t>each</a:t>
            </a:r>
            <a:r>
              <a:rPr dirty="0" spc="70"/>
              <a:t> </a:t>
            </a:r>
            <a:r>
              <a:rPr dirty="0" spc="-55"/>
              <a:t>case</a:t>
            </a:r>
            <a:r>
              <a:rPr dirty="0" spc="70"/>
              <a:t> </a:t>
            </a:r>
            <a:r>
              <a:rPr dirty="0" spc="-25"/>
              <a:t>assume</a:t>
            </a:r>
            <a:r>
              <a:rPr dirty="0" spc="70"/>
              <a:t> </a:t>
            </a:r>
            <a:r>
              <a:rPr dirty="0" spc="-140" b="0" i="1">
                <a:latin typeface="Bookman Old Style"/>
                <a:cs typeface="Bookman Old Style"/>
              </a:rPr>
              <a:t>h</a:t>
            </a:r>
            <a:r>
              <a:rPr dirty="0" spc="-50" b="0" i="1">
                <a:latin typeface="Bookman Old Style"/>
                <a:cs typeface="Bookman Old Style"/>
              </a:rPr>
              <a:t> </a:t>
            </a:r>
            <a:r>
              <a:rPr dirty="0" spc="-65"/>
              <a:t>is</a:t>
            </a:r>
            <a:r>
              <a:rPr dirty="0" spc="70"/>
              <a:t> </a:t>
            </a:r>
            <a:r>
              <a:rPr dirty="0" spc="40"/>
              <a:t>a</a:t>
            </a:r>
            <a:r>
              <a:rPr dirty="0" spc="70"/>
              <a:t> </a:t>
            </a:r>
            <a:r>
              <a:rPr dirty="0" spc="25"/>
              <a:t>constant</a:t>
            </a:r>
            <a:r>
              <a:rPr dirty="0" spc="70"/>
              <a:t> </a:t>
            </a:r>
            <a:r>
              <a:rPr dirty="0" spc="10"/>
              <a:t>with</a:t>
            </a:r>
            <a:r>
              <a:rPr dirty="0" spc="5"/>
              <a:t> </a:t>
            </a:r>
            <a:r>
              <a:rPr dirty="0" spc="20"/>
              <a:t>appropriate</a:t>
            </a:r>
            <a:r>
              <a:rPr dirty="0" spc="135"/>
              <a:t> </a:t>
            </a:r>
            <a:r>
              <a:rPr dirty="0" spc="25"/>
              <a:t>units</a:t>
            </a:r>
            <a:r>
              <a:rPr dirty="0" spc="135"/>
              <a:t> </a:t>
            </a:r>
            <a:r>
              <a:rPr dirty="0" spc="-60"/>
              <a:t>for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35"/>
              <a:t> </a:t>
            </a:r>
            <a:r>
              <a:rPr dirty="0" spc="-50"/>
              <a:t>scheme.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67791" y="3180783"/>
            <a:ext cx="182054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340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34010" algn="l"/>
              </a:tabLst>
            </a:pPr>
            <a:r>
              <a:rPr dirty="0" sz="2450" spc="260">
                <a:latin typeface="Times New Roman"/>
                <a:cs typeface="Times New Roman"/>
              </a:rPr>
              <a:t>∆</a:t>
            </a:r>
            <a:r>
              <a:rPr dirty="0" sz="2450" spc="260" b="0" i="1">
                <a:latin typeface="Bookman Old Style"/>
                <a:cs typeface="Bookman Old Style"/>
              </a:rPr>
              <a:t>E</a:t>
            </a:r>
            <a:r>
              <a:rPr dirty="0" sz="2450" spc="6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155">
                <a:latin typeface="Times New Roman"/>
                <a:cs typeface="Times New Roman"/>
              </a:rPr>
              <a:t>J</a:t>
            </a:r>
            <a:endParaRPr sz="2450">
              <a:latin typeface="Times New Roman"/>
              <a:cs typeface="Times New Roman"/>
            </a:endParaRPr>
          </a:p>
          <a:p>
            <a:pPr marL="3340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34010" algn="l"/>
              </a:tabLst>
            </a:pPr>
            <a:r>
              <a:rPr dirty="0" sz="2450" spc="260">
                <a:latin typeface="Times New Roman"/>
                <a:cs typeface="Times New Roman"/>
              </a:rPr>
              <a:t>∆</a:t>
            </a:r>
            <a:r>
              <a:rPr dirty="0" sz="2450" spc="260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k</a:t>
            </a:r>
            <a:r>
              <a:rPr dirty="0" baseline="-14905" sz="3075" spc="-37" b="0" i="1">
                <a:latin typeface="Bookman Old Style"/>
                <a:cs typeface="Bookman Old Style"/>
              </a:rPr>
              <a:t>B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endParaRPr sz="2450">
              <a:latin typeface="Bookman Old Style"/>
              <a:cs typeface="Bookman Old Style"/>
            </a:endParaRPr>
          </a:p>
          <a:p>
            <a:pPr marL="3340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34010" algn="l"/>
              </a:tabLst>
            </a:pPr>
            <a:r>
              <a:rPr dirty="0" sz="2450" spc="260">
                <a:latin typeface="Times New Roman"/>
                <a:cs typeface="Times New Roman"/>
              </a:rPr>
              <a:t>∆</a:t>
            </a:r>
            <a:r>
              <a:rPr dirty="0" sz="2450" spc="260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hν</a:t>
            </a:r>
            <a:r>
              <a:rPr dirty="0" baseline="24390" sz="3075" spc="-37">
                <a:latin typeface="Times New Roman"/>
                <a:cs typeface="Times New Roman"/>
              </a:rPr>
              <a:t>2</a:t>
            </a:r>
            <a:endParaRPr baseline="24390" sz="3075">
              <a:latin typeface="Times New Roman"/>
              <a:cs typeface="Times New Roman"/>
            </a:endParaRPr>
          </a:p>
          <a:p>
            <a:pPr marL="3340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34010" algn="l"/>
              </a:tabLst>
            </a:pPr>
            <a:r>
              <a:rPr dirty="0" sz="2450" spc="260">
                <a:latin typeface="Times New Roman"/>
                <a:cs typeface="Times New Roman"/>
              </a:rPr>
              <a:t>∆</a:t>
            </a:r>
            <a:r>
              <a:rPr dirty="0" sz="2450" spc="260" b="0" i="1">
                <a:latin typeface="Bookman Old Style"/>
                <a:cs typeface="Bookman Old Style"/>
              </a:rPr>
              <a:t>E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h/ν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93419" y="878291"/>
            <a:ext cx="8369934" cy="2588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8100">
              <a:lnSpc>
                <a:spcPct val="100000"/>
              </a:lnSpc>
              <a:spcBef>
                <a:spcPts val="95"/>
              </a:spcBef>
              <a:tabLst>
                <a:tab pos="29476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RADIATION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ULTRAVIOLET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CATASTROPHE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38100" marR="92710">
              <a:lnSpc>
                <a:spcPct val="106700"/>
              </a:lnSpc>
            </a:pP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each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hypothetical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quantization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scheme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below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whether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would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avoid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ultraviolet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catastrophe. </a:t>
            </a:r>
            <a:r>
              <a:rPr dirty="0" sz="1400">
                <a:latin typeface="Times New Roman"/>
                <a:cs typeface="Times New Roman"/>
              </a:rPr>
              <a:t>(Of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course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Planck’s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avoids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catastrophe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also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correctly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matches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observed </a:t>
            </a:r>
            <a:r>
              <a:rPr dirty="0" sz="1400" spc="80">
                <a:latin typeface="Times New Roman"/>
                <a:cs typeface="Times New Roman"/>
              </a:rPr>
              <a:t>data.)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case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assume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h</a:t>
            </a:r>
            <a:r>
              <a:rPr dirty="0" sz="1400" spc="7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constant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appropriate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units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scheme.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08940" indent="-212725">
              <a:lnSpc>
                <a:spcPct val="100000"/>
              </a:lnSpc>
              <a:buAutoNum type="arabicPeriod"/>
              <a:tabLst>
                <a:tab pos="408940" algn="l"/>
              </a:tabLst>
            </a:pPr>
            <a:r>
              <a:rPr dirty="0" sz="1400" spc="190">
                <a:latin typeface="Times New Roman"/>
                <a:cs typeface="Times New Roman"/>
              </a:rPr>
              <a:t>∆</a:t>
            </a:r>
            <a:r>
              <a:rPr dirty="0" sz="1400" spc="190" b="0" i="1">
                <a:latin typeface="Bookman Old Style"/>
                <a:cs typeface="Bookman Old Style"/>
              </a:rPr>
              <a:t>E</a:t>
            </a:r>
            <a:r>
              <a:rPr dirty="0" sz="1400" spc="6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120">
                <a:latin typeface="Times New Roman"/>
                <a:cs typeface="Times New Roman"/>
              </a:rPr>
              <a:t> J</a:t>
            </a:r>
            <a:endParaRPr sz="1400">
              <a:latin typeface="Times New Roman"/>
              <a:cs typeface="Times New Roman"/>
            </a:endParaRPr>
          </a:p>
          <a:p>
            <a:pPr marL="409575" marR="93980" indent="-11430">
              <a:lnSpc>
                <a:spcPct val="106700"/>
              </a:lnSpc>
              <a:spcBef>
                <a:spcPts val="1495"/>
              </a:spcBef>
              <a:tabLst>
                <a:tab pos="13608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0">
                <a:latin typeface="Times New Roman"/>
                <a:cs typeface="Times New Roman"/>
              </a:rPr>
              <a:t>No.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A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frequency-independent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85">
                <a:latin typeface="Times New Roman"/>
                <a:cs typeface="Times New Roman"/>
              </a:rPr>
              <a:t>∆</a:t>
            </a:r>
            <a:r>
              <a:rPr dirty="0" sz="1400" spc="185" b="0" i="1">
                <a:latin typeface="Bookman Old Style"/>
                <a:cs typeface="Bookman Old Style"/>
              </a:rPr>
              <a:t>E</a:t>
            </a:r>
            <a:r>
              <a:rPr dirty="0" sz="1400" spc="160" b="0" i="1">
                <a:latin typeface="Bookman Old Style"/>
                <a:cs typeface="Bookman Old Style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would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still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lead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frequency-independent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 b="0" i="1">
                <a:latin typeface="Bookman Old Style"/>
                <a:cs typeface="Bookman Old Style"/>
              </a:rPr>
              <a:t>E</a:t>
            </a:r>
            <a:r>
              <a:rPr dirty="0" baseline="-11111" sz="1500" spc="30" b="0" i="1">
                <a:latin typeface="Bookman Old Style"/>
                <a:cs typeface="Bookman Old Style"/>
              </a:rPr>
              <a:t>w</a:t>
            </a:r>
            <a:r>
              <a:rPr dirty="0" sz="1400" spc="20">
                <a:latin typeface="Times New Roman"/>
                <a:cs typeface="Times New Roman"/>
              </a:rPr>
              <a:t>(</a:t>
            </a:r>
            <a:r>
              <a:rPr dirty="0" sz="1400" spc="20" b="0" i="1">
                <a:latin typeface="Bookman Old Style"/>
                <a:cs typeface="Bookman Old Style"/>
              </a:rPr>
              <a:t>ν</a:t>
            </a:r>
            <a:r>
              <a:rPr dirty="0" sz="1400" spc="20">
                <a:latin typeface="Times New Roman"/>
                <a:cs typeface="Times New Roman"/>
              </a:rPr>
              <a:t>),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and </a:t>
            </a:r>
            <a:r>
              <a:rPr dirty="0" sz="1400" spc="65">
                <a:latin typeface="Times New Roman"/>
                <a:cs typeface="Times New Roman"/>
              </a:rPr>
              <a:t>thus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5" b="0" i="1">
                <a:latin typeface="Bookman Old Style"/>
                <a:cs typeface="Bookman Old Style"/>
              </a:rPr>
              <a:t>S</a:t>
            </a:r>
            <a:r>
              <a:rPr dirty="0" sz="1400" spc="55">
                <a:latin typeface="Times New Roman"/>
                <a:cs typeface="Times New Roman"/>
              </a:rPr>
              <a:t>(</a:t>
            </a:r>
            <a:r>
              <a:rPr dirty="0" sz="1400" spc="55" b="0" i="1">
                <a:latin typeface="Bookman Old Style"/>
                <a:cs typeface="Bookman Old Style"/>
              </a:rPr>
              <a:t>ν</a:t>
            </a:r>
            <a:r>
              <a:rPr dirty="0" sz="1400" spc="55">
                <a:latin typeface="Times New Roman"/>
                <a:cs typeface="Times New Roman"/>
              </a:rPr>
              <a:t>)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scales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ν</a:t>
            </a:r>
            <a:r>
              <a:rPr dirty="0" baseline="27777" sz="150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thus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ρ</a:t>
            </a:r>
            <a:r>
              <a:rPr dirty="0" sz="1400" spc="55" b="0" i="1">
                <a:latin typeface="Bookman Old Style"/>
                <a:cs typeface="Bookman Old Style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diverges.</a:t>
            </a:r>
            <a:endParaRPr sz="1400">
              <a:latin typeface="Times New Roman"/>
              <a:cs typeface="Times New Roman"/>
            </a:endParaRPr>
          </a:p>
          <a:p>
            <a:pPr marL="4089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408940" algn="l"/>
              </a:tabLst>
            </a:pPr>
            <a:r>
              <a:rPr dirty="0" sz="1400" spc="190">
                <a:latin typeface="Times New Roman"/>
                <a:cs typeface="Times New Roman"/>
              </a:rPr>
              <a:t>∆</a:t>
            </a:r>
            <a:r>
              <a:rPr dirty="0" sz="1400" spc="190" b="0" i="1">
                <a:latin typeface="Bookman Old Style"/>
                <a:cs typeface="Bookman Old Style"/>
              </a:rPr>
              <a:t>E</a:t>
            </a:r>
            <a:r>
              <a:rPr dirty="0" sz="1400" spc="6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k</a:t>
            </a:r>
            <a:r>
              <a:rPr dirty="0" baseline="-11111" sz="1500" spc="-37" b="0" i="1">
                <a:latin typeface="Bookman Old Style"/>
                <a:cs typeface="Bookman Old Style"/>
              </a:rPr>
              <a:t>B</a:t>
            </a:r>
            <a:r>
              <a:rPr dirty="0" sz="1400" spc="-25" b="0" i="1">
                <a:latin typeface="Bookman Old Style"/>
                <a:cs typeface="Bookman Old Style"/>
              </a:rPr>
              <a:t>T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79423" y="3640642"/>
            <a:ext cx="82296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45" b="1">
                <a:latin typeface="Georgia"/>
                <a:cs typeface="Georgia"/>
              </a:rPr>
              <a:t>Solution: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041956" y="3640642"/>
            <a:ext cx="31667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No,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reason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previous.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13904" y="4058180"/>
            <a:ext cx="8211184" cy="1534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88925" indent="-212725">
              <a:lnSpc>
                <a:spcPct val="100000"/>
              </a:lnSpc>
              <a:spcBef>
                <a:spcPts val="135"/>
              </a:spcBef>
              <a:buAutoNum type="arabicPeriod" startAt="3"/>
              <a:tabLst>
                <a:tab pos="288925" algn="l"/>
              </a:tabLst>
            </a:pPr>
            <a:r>
              <a:rPr dirty="0" sz="1400" spc="190">
                <a:latin typeface="Times New Roman"/>
                <a:cs typeface="Times New Roman"/>
              </a:rPr>
              <a:t>∆</a:t>
            </a:r>
            <a:r>
              <a:rPr dirty="0" sz="1400" spc="190" b="0" i="1">
                <a:latin typeface="Bookman Old Style"/>
                <a:cs typeface="Bookman Old Style"/>
              </a:rPr>
              <a:t>E</a:t>
            </a:r>
            <a:r>
              <a:rPr dirty="0" sz="1400" spc="6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hν</a:t>
            </a:r>
            <a:r>
              <a:rPr dirty="0" baseline="27777" sz="1500" spc="-37">
                <a:latin typeface="Times New Roman"/>
                <a:cs typeface="Times New Roman"/>
              </a:rPr>
              <a:t>2</a:t>
            </a:r>
            <a:endParaRPr baseline="27777" sz="1500">
              <a:latin typeface="Times New Roman"/>
              <a:cs typeface="Times New Roman"/>
            </a:endParaRPr>
          </a:p>
          <a:p>
            <a:pPr algn="just" marL="288925" marR="53975" indent="-11430">
              <a:lnSpc>
                <a:spcPct val="106700"/>
              </a:lnSpc>
              <a:spcBef>
                <a:spcPts val="1495"/>
              </a:spcBef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30" b="1">
                <a:latin typeface="Georgia"/>
                <a:cs typeface="Georg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Yes.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perfectly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match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data,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drive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results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down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high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frequency—even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faster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Planck’s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solution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did,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fact—so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resulting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integral</a:t>
            </a:r>
            <a:r>
              <a:rPr dirty="0" sz="1400" spc="3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blow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up.</a:t>
            </a:r>
            <a:endParaRPr sz="1400">
              <a:latin typeface="Times New Roman"/>
              <a:cs typeface="Times New Roman"/>
            </a:endParaRPr>
          </a:p>
          <a:p>
            <a:pPr marL="288925" indent="-212725">
              <a:lnSpc>
                <a:spcPct val="100000"/>
              </a:lnSpc>
              <a:spcBef>
                <a:spcPts val="1605"/>
              </a:spcBef>
              <a:buAutoNum type="arabicPeriod" startAt="4"/>
              <a:tabLst>
                <a:tab pos="288925" algn="l"/>
              </a:tabLst>
            </a:pPr>
            <a:r>
              <a:rPr dirty="0" sz="1400" spc="190">
                <a:latin typeface="Times New Roman"/>
                <a:cs typeface="Times New Roman"/>
              </a:rPr>
              <a:t>∆</a:t>
            </a:r>
            <a:r>
              <a:rPr dirty="0" sz="1400" spc="190" b="0" i="1">
                <a:latin typeface="Bookman Old Style"/>
                <a:cs typeface="Bookman Old Style"/>
              </a:rPr>
              <a:t>E</a:t>
            </a:r>
            <a:r>
              <a:rPr dirty="0" sz="1400" spc="6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h/ν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79423" y="5766280"/>
            <a:ext cx="82296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45" b="1">
                <a:latin typeface="Georgia"/>
                <a:cs typeface="Georgia"/>
              </a:rPr>
              <a:t>Solution: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16556" y="5766280"/>
            <a:ext cx="698309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No.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frequencies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E</a:t>
            </a:r>
            <a:r>
              <a:rPr dirty="0" baseline="-11111" sz="1500" b="0" i="1">
                <a:latin typeface="Bookman Old Style"/>
                <a:cs typeface="Bookman Old Style"/>
              </a:rPr>
              <a:t>w</a:t>
            </a:r>
            <a:r>
              <a:rPr dirty="0" baseline="-11111" sz="1500" spc="434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values,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catastrophic!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239814" y="878291"/>
            <a:ext cx="27343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3.5.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PHOTOELECTRIC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22072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3.5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150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Photoelectric</a:t>
            </a:r>
            <a:r>
              <a:rPr dirty="0" sz="1700" spc="15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Effect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25"/>
              <a:t>You</a:t>
            </a:r>
            <a:r>
              <a:rPr dirty="0" spc="-30"/>
              <a:t> </a:t>
            </a:r>
            <a:r>
              <a:rPr dirty="0" spc="-25"/>
              <a:t>shine</a:t>
            </a:r>
            <a:r>
              <a:rPr dirty="0" spc="-130"/>
              <a:t> </a:t>
            </a:r>
            <a:r>
              <a:rPr dirty="0"/>
              <a:t>light</a:t>
            </a:r>
            <a:r>
              <a:rPr dirty="0" spc="-150"/>
              <a:t> </a:t>
            </a:r>
            <a:r>
              <a:rPr dirty="0" spc="-155"/>
              <a:t>of</a:t>
            </a:r>
            <a:r>
              <a:rPr dirty="0" spc="5"/>
              <a:t> </a:t>
            </a:r>
            <a:r>
              <a:rPr dirty="0" spc="-20"/>
              <a:t>unknown</a:t>
            </a:r>
            <a:r>
              <a:rPr dirty="0" spc="-114"/>
              <a:t> </a:t>
            </a:r>
            <a:r>
              <a:rPr dirty="0" spc="-30"/>
              <a:t>frequency</a:t>
            </a:r>
            <a:r>
              <a:rPr dirty="0" spc="-85"/>
              <a:t> </a:t>
            </a:r>
            <a:r>
              <a:rPr dirty="0"/>
              <a:t>on</a:t>
            </a:r>
            <a:r>
              <a:rPr dirty="0" spc="-85"/>
              <a:t> </a:t>
            </a:r>
            <a:r>
              <a:rPr dirty="0" spc="55"/>
              <a:t>Plate</a:t>
            </a:r>
            <a:r>
              <a:rPr dirty="0" spc="-80"/>
              <a:t> </a:t>
            </a:r>
            <a:r>
              <a:rPr dirty="0"/>
              <a:t>A</a:t>
            </a:r>
            <a:r>
              <a:rPr dirty="0" spc="-85"/>
              <a:t> </a:t>
            </a:r>
            <a:r>
              <a:rPr dirty="0"/>
              <a:t>in</a:t>
            </a:r>
            <a:r>
              <a:rPr dirty="0" spc="-85"/>
              <a:t> </a:t>
            </a:r>
            <a:r>
              <a:rPr dirty="0"/>
              <a:t>a</a:t>
            </a:r>
            <a:r>
              <a:rPr dirty="0" spc="-85"/>
              <a:t> </a:t>
            </a:r>
            <a:r>
              <a:rPr dirty="0" spc="-10"/>
              <a:t>photoelectric </a:t>
            </a:r>
            <a:r>
              <a:rPr dirty="0"/>
              <a:t>experiment</a:t>
            </a:r>
            <a:r>
              <a:rPr dirty="0" spc="380"/>
              <a:t> </a:t>
            </a:r>
            <a:r>
              <a:rPr dirty="0"/>
              <a:t>and</a:t>
            </a:r>
            <a:r>
              <a:rPr dirty="0" spc="375"/>
              <a:t> </a:t>
            </a:r>
            <a:r>
              <a:rPr dirty="0"/>
              <a:t>you</a:t>
            </a:r>
            <a:r>
              <a:rPr dirty="0" spc="380"/>
              <a:t> </a:t>
            </a:r>
            <a:r>
              <a:rPr dirty="0"/>
              <a:t>measure</a:t>
            </a:r>
            <a:r>
              <a:rPr dirty="0" spc="380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stopping</a:t>
            </a:r>
            <a:r>
              <a:rPr dirty="0" spc="380"/>
              <a:t> </a:t>
            </a:r>
            <a:r>
              <a:rPr dirty="0"/>
              <a:t>potential</a:t>
            </a:r>
            <a:r>
              <a:rPr dirty="0" spc="380"/>
              <a:t> </a:t>
            </a:r>
            <a:r>
              <a:rPr dirty="0"/>
              <a:t>required</a:t>
            </a:r>
            <a:r>
              <a:rPr dirty="0" spc="380"/>
              <a:t> </a:t>
            </a:r>
            <a:r>
              <a:rPr dirty="0" spc="-25"/>
              <a:t>to </a:t>
            </a:r>
            <a:r>
              <a:rPr dirty="0"/>
              <a:t>drop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observed</a:t>
            </a:r>
            <a:r>
              <a:rPr dirty="0" spc="385"/>
              <a:t> </a:t>
            </a:r>
            <a:r>
              <a:rPr dirty="0"/>
              <a:t>current</a:t>
            </a:r>
            <a:r>
              <a:rPr dirty="0" spc="380"/>
              <a:t> </a:t>
            </a:r>
            <a:r>
              <a:rPr dirty="0"/>
              <a:t>to</a:t>
            </a:r>
            <a:r>
              <a:rPr dirty="0" spc="385"/>
              <a:t> </a:t>
            </a:r>
            <a:r>
              <a:rPr dirty="0"/>
              <a:t>zero.</a:t>
            </a:r>
            <a:r>
              <a:rPr dirty="0" spc="295"/>
              <a:t> 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value</a:t>
            </a:r>
            <a:r>
              <a:rPr dirty="0" spc="380"/>
              <a:t> </a:t>
            </a:r>
            <a:r>
              <a:rPr dirty="0"/>
              <a:t>of</a:t>
            </a:r>
            <a:r>
              <a:rPr dirty="0" spc="385"/>
              <a:t> </a:t>
            </a:r>
            <a:r>
              <a:rPr dirty="0" spc="114"/>
              <a:t>that</a:t>
            </a:r>
            <a:r>
              <a:rPr dirty="0" spc="385"/>
              <a:t> </a:t>
            </a:r>
            <a:r>
              <a:rPr dirty="0" spc="-10"/>
              <a:t>stopping </a:t>
            </a:r>
            <a:r>
              <a:rPr dirty="0"/>
              <a:t>potential</a:t>
            </a:r>
            <a:r>
              <a:rPr dirty="0" spc="25"/>
              <a:t> </a:t>
            </a:r>
            <a:r>
              <a:rPr dirty="0"/>
              <a:t>tells</a:t>
            </a:r>
            <a:r>
              <a:rPr dirty="0" spc="30"/>
              <a:t> </a:t>
            </a:r>
            <a:r>
              <a:rPr dirty="0"/>
              <a:t>you</a:t>
            </a:r>
            <a:r>
              <a:rPr dirty="0" spc="35"/>
              <a:t> </a:t>
            </a:r>
            <a:r>
              <a:rPr dirty="0" spc="-10"/>
              <a:t>which</a:t>
            </a:r>
            <a:r>
              <a:rPr dirty="0" spc="30"/>
              <a:t> </a:t>
            </a:r>
            <a:r>
              <a:rPr dirty="0"/>
              <a:t>one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55"/>
              <a:t>following?</a:t>
            </a:r>
            <a:r>
              <a:rPr dirty="0" spc="250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801205"/>
            <a:ext cx="8256905" cy="230314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work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material.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  <a:tab pos="1026794" algn="l"/>
                <a:tab pos="2428240" algn="l"/>
                <a:tab pos="3398520" algn="l"/>
                <a:tab pos="4575810" algn="l"/>
                <a:tab pos="4977130" algn="l"/>
                <a:tab pos="6071235" algn="l"/>
                <a:tab pos="6521450" algn="l"/>
                <a:tab pos="765810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maximum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required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liberate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from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  <a:p>
            <a:pPr marL="38227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maximum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leaves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25"/>
              <a:t>You</a:t>
            </a:r>
            <a:r>
              <a:rPr dirty="0" spc="-30"/>
              <a:t> </a:t>
            </a:r>
            <a:r>
              <a:rPr dirty="0" spc="-25"/>
              <a:t>shine</a:t>
            </a:r>
            <a:r>
              <a:rPr dirty="0" spc="-130"/>
              <a:t> </a:t>
            </a:r>
            <a:r>
              <a:rPr dirty="0"/>
              <a:t>light</a:t>
            </a:r>
            <a:r>
              <a:rPr dirty="0" spc="-150"/>
              <a:t> </a:t>
            </a:r>
            <a:r>
              <a:rPr dirty="0" spc="-155"/>
              <a:t>of</a:t>
            </a:r>
            <a:r>
              <a:rPr dirty="0" spc="5"/>
              <a:t> </a:t>
            </a:r>
            <a:r>
              <a:rPr dirty="0" spc="-20"/>
              <a:t>unknown</a:t>
            </a:r>
            <a:r>
              <a:rPr dirty="0" spc="-114"/>
              <a:t> </a:t>
            </a:r>
            <a:r>
              <a:rPr dirty="0" spc="-30"/>
              <a:t>frequency</a:t>
            </a:r>
            <a:r>
              <a:rPr dirty="0" spc="-85"/>
              <a:t> </a:t>
            </a:r>
            <a:r>
              <a:rPr dirty="0"/>
              <a:t>on</a:t>
            </a:r>
            <a:r>
              <a:rPr dirty="0" spc="-85"/>
              <a:t> </a:t>
            </a:r>
            <a:r>
              <a:rPr dirty="0" spc="55"/>
              <a:t>Plate</a:t>
            </a:r>
            <a:r>
              <a:rPr dirty="0" spc="-80"/>
              <a:t> </a:t>
            </a:r>
            <a:r>
              <a:rPr dirty="0"/>
              <a:t>A</a:t>
            </a:r>
            <a:r>
              <a:rPr dirty="0" spc="-85"/>
              <a:t> </a:t>
            </a:r>
            <a:r>
              <a:rPr dirty="0"/>
              <a:t>in</a:t>
            </a:r>
            <a:r>
              <a:rPr dirty="0" spc="-85"/>
              <a:t> </a:t>
            </a:r>
            <a:r>
              <a:rPr dirty="0"/>
              <a:t>a</a:t>
            </a:r>
            <a:r>
              <a:rPr dirty="0" spc="-85"/>
              <a:t> </a:t>
            </a:r>
            <a:r>
              <a:rPr dirty="0" spc="-10"/>
              <a:t>photoelectric </a:t>
            </a:r>
            <a:r>
              <a:rPr dirty="0"/>
              <a:t>experiment</a:t>
            </a:r>
            <a:r>
              <a:rPr dirty="0" spc="380"/>
              <a:t> </a:t>
            </a:r>
            <a:r>
              <a:rPr dirty="0"/>
              <a:t>and</a:t>
            </a:r>
            <a:r>
              <a:rPr dirty="0" spc="375"/>
              <a:t> </a:t>
            </a:r>
            <a:r>
              <a:rPr dirty="0"/>
              <a:t>you</a:t>
            </a:r>
            <a:r>
              <a:rPr dirty="0" spc="380"/>
              <a:t> </a:t>
            </a:r>
            <a:r>
              <a:rPr dirty="0"/>
              <a:t>measure</a:t>
            </a:r>
            <a:r>
              <a:rPr dirty="0" spc="380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stopping</a:t>
            </a:r>
            <a:r>
              <a:rPr dirty="0" spc="380"/>
              <a:t> </a:t>
            </a:r>
            <a:r>
              <a:rPr dirty="0"/>
              <a:t>potential</a:t>
            </a:r>
            <a:r>
              <a:rPr dirty="0" spc="380"/>
              <a:t> </a:t>
            </a:r>
            <a:r>
              <a:rPr dirty="0"/>
              <a:t>required</a:t>
            </a:r>
            <a:r>
              <a:rPr dirty="0" spc="380"/>
              <a:t> </a:t>
            </a:r>
            <a:r>
              <a:rPr dirty="0" spc="-25"/>
              <a:t>to </a:t>
            </a:r>
            <a:r>
              <a:rPr dirty="0"/>
              <a:t>drop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observed</a:t>
            </a:r>
            <a:r>
              <a:rPr dirty="0" spc="385"/>
              <a:t> </a:t>
            </a:r>
            <a:r>
              <a:rPr dirty="0"/>
              <a:t>current</a:t>
            </a:r>
            <a:r>
              <a:rPr dirty="0" spc="380"/>
              <a:t> </a:t>
            </a:r>
            <a:r>
              <a:rPr dirty="0"/>
              <a:t>to</a:t>
            </a:r>
            <a:r>
              <a:rPr dirty="0" spc="385"/>
              <a:t> </a:t>
            </a:r>
            <a:r>
              <a:rPr dirty="0"/>
              <a:t>zero.</a:t>
            </a:r>
            <a:r>
              <a:rPr dirty="0" spc="295"/>
              <a:t> 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value</a:t>
            </a:r>
            <a:r>
              <a:rPr dirty="0" spc="380"/>
              <a:t> </a:t>
            </a:r>
            <a:r>
              <a:rPr dirty="0"/>
              <a:t>of</a:t>
            </a:r>
            <a:r>
              <a:rPr dirty="0" spc="385"/>
              <a:t> </a:t>
            </a:r>
            <a:r>
              <a:rPr dirty="0" spc="114"/>
              <a:t>that</a:t>
            </a:r>
            <a:r>
              <a:rPr dirty="0" spc="385"/>
              <a:t> </a:t>
            </a:r>
            <a:r>
              <a:rPr dirty="0" spc="-10"/>
              <a:t>stopping </a:t>
            </a:r>
            <a:r>
              <a:rPr dirty="0"/>
              <a:t>potential</a:t>
            </a:r>
            <a:r>
              <a:rPr dirty="0" spc="25"/>
              <a:t> </a:t>
            </a:r>
            <a:r>
              <a:rPr dirty="0"/>
              <a:t>tells</a:t>
            </a:r>
            <a:r>
              <a:rPr dirty="0" spc="30"/>
              <a:t> </a:t>
            </a:r>
            <a:r>
              <a:rPr dirty="0"/>
              <a:t>you</a:t>
            </a:r>
            <a:r>
              <a:rPr dirty="0" spc="35"/>
              <a:t> </a:t>
            </a:r>
            <a:r>
              <a:rPr dirty="0" spc="-10"/>
              <a:t>which</a:t>
            </a:r>
            <a:r>
              <a:rPr dirty="0" spc="30"/>
              <a:t> </a:t>
            </a:r>
            <a:r>
              <a:rPr dirty="0"/>
              <a:t>one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-55"/>
              <a:t>following?</a:t>
            </a:r>
            <a:r>
              <a:rPr dirty="0" spc="250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8268334" cy="2922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work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material.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038860" algn="l"/>
                <a:tab pos="2439670" algn="l"/>
                <a:tab pos="3409950" algn="l"/>
                <a:tab pos="4587875" algn="l"/>
                <a:tab pos="4988560" algn="l"/>
                <a:tab pos="6082665" algn="l"/>
                <a:tab pos="6532880" algn="l"/>
                <a:tab pos="766953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maximum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required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liberate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from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maximum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kinetic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leaves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0"/>
              <a:t>Suppose</a:t>
            </a:r>
            <a:r>
              <a:rPr dirty="0" spc="555"/>
              <a:t> </a:t>
            </a:r>
            <a:r>
              <a:rPr dirty="0" spc="30"/>
              <a:t>an</a:t>
            </a:r>
            <a:r>
              <a:rPr dirty="0" spc="555"/>
              <a:t> </a:t>
            </a:r>
            <a:r>
              <a:rPr dirty="0" spc="-20"/>
              <a:t>electron</a:t>
            </a:r>
            <a:r>
              <a:rPr dirty="0" spc="555"/>
              <a:t> </a:t>
            </a:r>
            <a:r>
              <a:rPr dirty="0" spc="-15"/>
              <a:t>absorbs</a:t>
            </a:r>
            <a:r>
              <a:rPr dirty="0" spc="555"/>
              <a:t> </a:t>
            </a:r>
            <a:r>
              <a:rPr dirty="0" spc="-40"/>
              <a:t>from</a:t>
            </a:r>
            <a:r>
              <a:rPr dirty="0" spc="555"/>
              <a:t> </a:t>
            </a:r>
            <a:r>
              <a:rPr dirty="0" spc="40"/>
              <a:t>a</a:t>
            </a:r>
            <a:r>
              <a:rPr dirty="0" spc="555"/>
              <a:t> </a:t>
            </a:r>
            <a:r>
              <a:rPr dirty="0" spc="20"/>
              <a:t>photon</a:t>
            </a:r>
            <a:r>
              <a:rPr dirty="0" spc="555"/>
              <a:t> </a:t>
            </a:r>
            <a:r>
              <a:rPr dirty="0" spc="30"/>
              <a:t>an</a:t>
            </a:r>
            <a:r>
              <a:rPr dirty="0" spc="555"/>
              <a:t> </a:t>
            </a:r>
            <a:r>
              <a:rPr dirty="0" spc="-35"/>
              <a:t>energy</a:t>
            </a:r>
            <a:r>
              <a:rPr dirty="0" spc="555"/>
              <a:t> </a:t>
            </a:r>
            <a:r>
              <a:rPr dirty="0" spc="114"/>
              <a:t>that</a:t>
            </a:r>
            <a:r>
              <a:rPr dirty="0" spc="555"/>
              <a:t> </a:t>
            </a:r>
            <a:r>
              <a:rPr dirty="0" spc="-65"/>
              <a:t>is</a:t>
            </a:r>
            <a:r>
              <a:rPr dirty="0" spc="-50"/>
              <a:t> </a:t>
            </a:r>
            <a:r>
              <a:rPr dirty="0" spc="5"/>
              <a:t>greater</a:t>
            </a:r>
            <a:r>
              <a:rPr dirty="0" spc="175"/>
              <a:t> </a:t>
            </a:r>
            <a:r>
              <a:rPr dirty="0" spc="70"/>
              <a:t>than</a:t>
            </a:r>
            <a:r>
              <a:rPr dirty="0" spc="175"/>
              <a:t> </a:t>
            </a:r>
            <a:r>
              <a:rPr dirty="0" spc="-430" b="0" i="1">
                <a:latin typeface="Bookman Old Style"/>
                <a:cs typeface="Bookman Old Style"/>
              </a:rPr>
              <a:t>w</a:t>
            </a:r>
            <a:r>
              <a:rPr dirty="0" spc="120" b="0" i="1">
                <a:latin typeface="Bookman Old Style"/>
                <a:cs typeface="Bookman Old Style"/>
              </a:rPr>
              <a:t> </a:t>
            </a:r>
            <a:r>
              <a:rPr dirty="0" spc="-60"/>
              <a:t>for</a:t>
            </a:r>
            <a:r>
              <a:rPr dirty="0" spc="175"/>
              <a:t> </a:t>
            </a:r>
            <a:r>
              <a:rPr dirty="0" spc="114"/>
              <a:t>that</a:t>
            </a:r>
            <a:r>
              <a:rPr dirty="0" spc="175"/>
              <a:t> </a:t>
            </a:r>
            <a:r>
              <a:rPr dirty="0" spc="-10"/>
              <a:t>electron,</a:t>
            </a:r>
            <a:r>
              <a:rPr dirty="0" spc="185"/>
              <a:t> </a:t>
            </a:r>
            <a:r>
              <a:rPr dirty="0" spc="80"/>
              <a:t>but</a:t>
            </a:r>
            <a:r>
              <a:rPr dirty="0" spc="175"/>
              <a:t> </a:t>
            </a:r>
            <a:r>
              <a:rPr dirty="0" spc="-75"/>
              <a:t>less</a:t>
            </a:r>
            <a:r>
              <a:rPr dirty="0" spc="175"/>
              <a:t> </a:t>
            </a:r>
            <a:r>
              <a:rPr dirty="0" spc="70"/>
              <a:t>than</a:t>
            </a:r>
            <a:r>
              <a:rPr dirty="0" spc="175"/>
              <a:t> </a:t>
            </a:r>
            <a:r>
              <a:rPr dirty="0" spc="-185"/>
              <a:t>(</a:t>
            </a:r>
            <a:r>
              <a:rPr dirty="0" spc="-185" b="0" i="1">
                <a:latin typeface="Bookman Old Style"/>
                <a:cs typeface="Bookman Old Style"/>
              </a:rPr>
              <a:t>w</a:t>
            </a:r>
            <a:r>
              <a:rPr dirty="0" spc="-90" b="0" i="1">
                <a:latin typeface="Bookman Old Style"/>
                <a:cs typeface="Bookman Old Style"/>
              </a:rPr>
              <a:t> </a:t>
            </a:r>
            <a:r>
              <a:rPr dirty="0" spc="385"/>
              <a:t>+</a:t>
            </a:r>
            <a:r>
              <a:rPr dirty="0" spc="-35"/>
              <a:t> </a:t>
            </a:r>
            <a:r>
              <a:rPr dirty="0" spc="-270" b="0" i="1">
                <a:latin typeface="Bookman Old Style"/>
                <a:cs typeface="Bookman Old Style"/>
              </a:rPr>
              <a:t>V</a:t>
            </a:r>
            <a:r>
              <a:rPr dirty="0" spc="-195" b="0" i="1">
                <a:latin typeface="Bookman Old Style"/>
                <a:cs typeface="Bookman Old Style"/>
              </a:rPr>
              <a:t> </a:t>
            </a:r>
            <a:r>
              <a:rPr dirty="0" spc="-55" b="0" i="1">
                <a:latin typeface="Bookman Old Style"/>
                <a:cs typeface="Bookman Old Style"/>
              </a:rPr>
              <a:t>e</a:t>
            </a:r>
            <a:r>
              <a:rPr dirty="0" spc="-55"/>
              <a:t>).</a:t>
            </a:r>
            <a:r>
              <a:rPr dirty="0" spc="509"/>
              <a:t> </a:t>
            </a:r>
            <a:r>
              <a:rPr dirty="0" spc="-20"/>
              <a:t>Which</a:t>
            </a:r>
            <a:r>
              <a:rPr dirty="0" spc="15"/>
              <a:t> </a:t>
            </a:r>
            <a:r>
              <a:rPr dirty="0" spc="-114"/>
              <a:t>of</a:t>
            </a:r>
            <a:r>
              <a:rPr dirty="0" spc="135"/>
              <a:t> </a:t>
            </a:r>
            <a:r>
              <a:rPr dirty="0" spc="45"/>
              <a:t>the</a:t>
            </a:r>
            <a:r>
              <a:rPr dirty="0" spc="135"/>
              <a:t> </a:t>
            </a:r>
            <a:r>
              <a:rPr dirty="0" spc="-90"/>
              <a:t>following</a:t>
            </a:r>
            <a:r>
              <a:rPr dirty="0" spc="135"/>
              <a:t> </a:t>
            </a:r>
            <a:r>
              <a:rPr dirty="0" spc="35"/>
              <a:t>best</a:t>
            </a:r>
            <a:r>
              <a:rPr dirty="0" spc="135"/>
              <a:t> </a:t>
            </a:r>
            <a:r>
              <a:rPr dirty="0" spc="-35"/>
              <a:t>describes</a:t>
            </a:r>
            <a:r>
              <a:rPr dirty="0" spc="130"/>
              <a:t> </a:t>
            </a:r>
            <a:r>
              <a:rPr dirty="0" spc="35"/>
              <a:t>what</a:t>
            </a:r>
            <a:r>
              <a:rPr dirty="0" spc="135"/>
              <a:t> </a:t>
            </a:r>
            <a:r>
              <a:rPr dirty="0" spc="-80"/>
              <a:t>will</a:t>
            </a:r>
            <a:r>
              <a:rPr dirty="0" spc="135"/>
              <a:t> </a:t>
            </a:r>
            <a:r>
              <a:rPr dirty="0" spc="20"/>
              <a:t>happen?</a:t>
            </a:r>
            <a:r>
              <a:rPr dirty="0" spc="395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8255634" cy="230314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382270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from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pulled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back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force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vacuum.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  <a:tab pos="737235" algn="l"/>
                <a:tab pos="1322705" algn="l"/>
                <a:tab pos="1759585" algn="l"/>
                <a:tab pos="3009900" algn="l"/>
                <a:tab pos="3735070" algn="l"/>
                <a:tab pos="4534535" algn="l"/>
                <a:tab pos="4971415" algn="l"/>
                <a:tab pos="5720715" algn="l"/>
                <a:tab pos="6116320" algn="l"/>
                <a:tab pos="6915784" algn="l"/>
                <a:tab pos="7339965" algn="l"/>
                <a:tab pos="7945755" algn="l"/>
              </a:tabLst>
            </a:pPr>
            <a:r>
              <a:rPr dirty="0" sz="2450" spc="70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liberated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45">
                <a:latin typeface="Times New Roman"/>
                <a:cs typeface="Times New Roman"/>
              </a:rPr>
              <a:t>Plate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cross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45">
                <a:latin typeface="Times New Roman"/>
                <a:cs typeface="Times New Roman"/>
              </a:rPr>
              <a:t>Plate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registered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ammeter.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0"/>
              <a:t>Suppose</a:t>
            </a:r>
            <a:r>
              <a:rPr dirty="0" spc="555"/>
              <a:t> </a:t>
            </a:r>
            <a:r>
              <a:rPr dirty="0" spc="30"/>
              <a:t>an</a:t>
            </a:r>
            <a:r>
              <a:rPr dirty="0" spc="555"/>
              <a:t> </a:t>
            </a:r>
            <a:r>
              <a:rPr dirty="0" spc="-20"/>
              <a:t>electron</a:t>
            </a:r>
            <a:r>
              <a:rPr dirty="0" spc="555"/>
              <a:t> </a:t>
            </a:r>
            <a:r>
              <a:rPr dirty="0" spc="-15"/>
              <a:t>absorbs</a:t>
            </a:r>
            <a:r>
              <a:rPr dirty="0" spc="555"/>
              <a:t> </a:t>
            </a:r>
            <a:r>
              <a:rPr dirty="0" spc="-40"/>
              <a:t>from</a:t>
            </a:r>
            <a:r>
              <a:rPr dirty="0" spc="555"/>
              <a:t> </a:t>
            </a:r>
            <a:r>
              <a:rPr dirty="0" spc="40"/>
              <a:t>a</a:t>
            </a:r>
            <a:r>
              <a:rPr dirty="0" spc="555"/>
              <a:t> </a:t>
            </a:r>
            <a:r>
              <a:rPr dirty="0" spc="20"/>
              <a:t>photon</a:t>
            </a:r>
            <a:r>
              <a:rPr dirty="0" spc="555"/>
              <a:t> </a:t>
            </a:r>
            <a:r>
              <a:rPr dirty="0" spc="30"/>
              <a:t>an</a:t>
            </a:r>
            <a:r>
              <a:rPr dirty="0" spc="555"/>
              <a:t> </a:t>
            </a:r>
            <a:r>
              <a:rPr dirty="0" spc="-35"/>
              <a:t>energy</a:t>
            </a:r>
            <a:r>
              <a:rPr dirty="0" spc="555"/>
              <a:t> </a:t>
            </a:r>
            <a:r>
              <a:rPr dirty="0" spc="114"/>
              <a:t>that</a:t>
            </a:r>
            <a:r>
              <a:rPr dirty="0" spc="555"/>
              <a:t> </a:t>
            </a:r>
            <a:r>
              <a:rPr dirty="0" spc="-65"/>
              <a:t>is</a:t>
            </a:r>
            <a:r>
              <a:rPr dirty="0" spc="-50"/>
              <a:t> </a:t>
            </a:r>
            <a:r>
              <a:rPr dirty="0" spc="5"/>
              <a:t>greater</a:t>
            </a:r>
            <a:r>
              <a:rPr dirty="0" spc="175"/>
              <a:t> </a:t>
            </a:r>
            <a:r>
              <a:rPr dirty="0" spc="70"/>
              <a:t>than</a:t>
            </a:r>
            <a:r>
              <a:rPr dirty="0" spc="175"/>
              <a:t> </a:t>
            </a:r>
            <a:r>
              <a:rPr dirty="0" spc="-430" b="0" i="1">
                <a:latin typeface="Bookman Old Style"/>
                <a:cs typeface="Bookman Old Style"/>
              </a:rPr>
              <a:t>w</a:t>
            </a:r>
            <a:r>
              <a:rPr dirty="0" spc="120" b="0" i="1">
                <a:latin typeface="Bookman Old Style"/>
                <a:cs typeface="Bookman Old Style"/>
              </a:rPr>
              <a:t> </a:t>
            </a:r>
            <a:r>
              <a:rPr dirty="0" spc="-60"/>
              <a:t>for</a:t>
            </a:r>
            <a:r>
              <a:rPr dirty="0" spc="175"/>
              <a:t> </a:t>
            </a:r>
            <a:r>
              <a:rPr dirty="0" spc="114"/>
              <a:t>that</a:t>
            </a:r>
            <a:r>
              <a:rPr dirty="0" spc="175"/>
              <a:t> </a:t>
            </a:r>
            <a:r>
              <a:rPr dirty="0" spc="-10"/>
              <a:t>electron,</a:t>
            </a:r>
            <a:r>
              <a:rPr dirty="0" spc="185"/>
              <a:t> </a:t>
            </a:r>
            <a:r>
              <a:rPr dirty="0" spc="80"/>
              <a:t>but</a:t>
            </a:r>
            <a:r>
              <a:rPr dirty="0" spc="175"/>
              <a:t> </a:t>
            </a:r>
            <a:r>
              <a:rPr dirty="0" spc="-75"/>
              <a:t>less</a:t>
            </a:r>
            <a:r>
              <a:rPr dirty="0" spc="175"/>
              <a:t> </a:t>
            </a:r>
            <a:r>
              <a:rPr dirty="0" spc="70"/>
              <a:t>than</a:t>
            </a:r>
            <a:r>
              <a:rPr dirty="0" spc="175"/>
              <a:t> </a:t>
            </a:r>
            <a:r>
              <a:rPr dirty="0" spc="-185"/>
              <a:t>(</a:t>
            </a:r>
            <a:r>
              <a:rPr dirty="0" spc="-185" b="0" i="1">
                <a:latin typeface="Bookman Old Style"/>
                <a:cs typeface="Bookman Old Style"/>
              </a:rPr>
              <a:t>w</a:t>
            </a:r>
            <a:r>
              <a:rPr dirty="0" spc="-90" b="0" i="1">
                <a:latin typeface="Bookman Old Style"/>
                <a:cs typeface="Bookman Old Style"/>
              </a:rPr>
              <a:t> </a:t>
            </a:r>
            <a:r>
              <a:rPr dirty="0" spc="385"/>
              <a:t>+</a:t>
            </a:r>
            <a:r>
              <a:rPr dirty="0" spc="-35"/>
              <a:t> </a:t>
            </a:r>
            <a:r>
              <a:rPr dirty="0" spc="-270" b="0" i="1">
                <a:latin typeface="Bookman Old Style"/>
                <a:cs typeface="Bookman Old Style"/>
              </a:rPr>
              <a:t>V</a:t>
            </a:r>
            <a:r>
              <a:rPr dirty="0" spc="-195" b="0" i="1">
                <a:latin typeface="Bookman Old Style"/>
                <a:cs typeface="Bookman Old Style"/>
              </a:rPr>
              <a:t> </a:t>
            </a:r>
            <a:r>
              <a:rPr dirty="0" spc="-55" b="0" i="1">
                <a:latin typeface="Bookman Old Style"/>
                <a:cs typeface="Bookman Old Style"/>
              </a:rPr>
              <a:t>e</a:t>
            </a:r>
            <a:r>
              <a:rPr dirty="0" spc="-55"/>
              <a:t>).</a:t>
            </a:r>
            <a:r>
              <a:rPr dirty="0" spc="509"/>
              <a:t> </a:t>
            </a:r>
            <a:r>
              <a:rPr dirty="0" spc="-20"/>
              <a:t>Which</a:t>
            </a:r>
            <a:r>
              <a:rPr dirty="0" spc="15"/>
              <a:t> </a:t>
            </a:r>
            <a:r>
              <a:rPr dirty="0" spc="-114"/>
              <a:t>of</a:t>
            </a:r>
            <a:r>
              <a:rPr dirty="0" spc="135"/>
              <a:t> </a:t>
            </a:r>
            <a:r>
              <a:rPr dirty="0" spc="45"/>
              <a:t>the</a:t>
            </a:r>
            <a:r>
              <a:rPr dirty="0" spc="135"/>
              <a:t> </a:t>
            </a:r>
            <a:r>
              <a:rPr dirty="0" spc="-90"/>
              <a:t>following</a:t>
            </a:r>
            <a:r>
              <a:rPr dirty="0" spc="135"/>
              <a:t> </a:t>
            </a:r>
            <a:r>
              <a:rPr dirty="0" spc="35"/>
              <a:t>best</a:t>
            </a:r>
            <a:r>
              <a:rPr dirty="0" spc="135"/>
              <a:t> </a:t>
            </a:r>
            <a:r>
              <a:rPr dirty="0" spc="-35"/>
              <a:t>describes</a:t>
            </a:r>
            <a:r>
              <a:rPr dirty="0" spc="130"/>
              <a:t> </a:t>
            </a:r>
            <a:r>
              <a:rPr dirty="0" spc="35"/>
              <a:t>what</a:t>
            </a:r>
            <a:r>
              <a:rPr dirty="0" spc="135"/>
              <a:t> </a:t>
            </a:r>
            <a:r>
              <a:rPr dirty="0" spc="-80"/>
              <a:t>will</a:t>
            </a:r>
            <a:r>
              <a:rPr dirty="0" spc="135"/>
              <a:t> </a:t>
            </a:r>
            <a:r>
              <a:rPr dirty="0" spc="20"/>
              <a:t>happen?</a:t>
            </a:r>
            <a:r>
              <a:rPr dirty="0" spc="395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700" cy="2922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from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pulled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back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force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vacuum.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748665" algn="l"/>
                <a:tab pos="1334770" algn="l"/>
                <a:tab pos="1771014" algn="l"/>
                <a:tab pos="3021965" algn="l"/>
                <a:tab pos="3746500" algn="l"/>
                <a:tab pos="4546600" algn="l"/>
                <a:tab pos="4982845" algn="l"/>
                <a:tab pos="5732145" algn="l"/>
                <a:tab pos="6127750" algn="l"/>
                <a:tab pos="6927215" algn="l"/>
                <a:tab pos="7351395" algn="l"/>
                <a:tab pos="7957184" algn="l"/>
              </a:tabLst>
            </a:pPr>
            <a:r>
              <a:rPr dirty="0" sz="2450" spc="70">
                <a:latin typeface="Times New Roman"/>
                <a:cs typeface="Times New Roman"/>
              </a:rPr>
              <a:t>It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liberated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45">
                <a:latin typeface="Times New Roman"/>
                <a:cs typeface="Times New Roman"/>
              </a:rPr>
              <a:t>Plate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cross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45">
                <a:latin typeface="Times New Roman"/>
                <a:cs typeface="Times New Roman"/>
              </a:rPr>
              <a:t>Plate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registered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ammeter.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10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Two</a:t>
            </a:r>
            <a:r>
              <a:rPr dirty="0" spc="-25"/>
              <a:t> </a:t>
            </a:r>
            <a:r>
              <a:rPr dirty="0" spc="-10"/>
              <a:t>electromagnetic</a:t>
            </a:r>
            <a:r>
              <a:rPr dirty="0" spc="-20"/>
              <a:t> </a:t>
            </a:r>
            <a:r>
              <a:rPr dirty="0" spc="-85"/>
              <a:t>waves</a:t>
            </a:r>
            <a:r>
              <a:rPr dirty="0" spc="-10"/>
              <a:t> </a:t>
            </a:r>
            <a:r>
              <a:rPr dirty="0" spc="50" b="0" i="1">
                <a:latin typeface="Bookman Old Style"/>
                <a:cs typeface="Bookman Old Style"/>
              </a:rPr>
              <a:t>E</a:t>
            </a:r>
            <a:r>
              <a:rPr dirty="0" baseline="-13550" sz="3075" spc="75"/>
              <a:t>1</a:t>
            </a:r>
            <a:r>
              <a:rPr dirty="0" sz="2450" spc="50"/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/>
              <a:t>)</a:t>
            </a:r>
            <a:r>
              <a:rPr dirty="0" sz="2450" spc="-15"/>
              <a:t> </a:t>
            </a:r>
            <a:r>
              <a:rPr dirty="0" sz="2450"/>
              <a:t>and</a:t>
            </a:r>
            <a:r>
              <a:rPr dirty="0" sz="2450" spc="-10"/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E</a:t>
            </a:r>
            <a:r>
              <a:rPr dirty="0" baseline="-13550" sz="3075" spc="75"/>
              <a:t>2</a:t>
            </a:r>
            <a:r>
              <a:rPr dirty="0" sz="2450" spc="50"/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/>
              <a:t>)</a:t>
            </a:r>
            <a:r>
              <a:rPr dirty="0" sz="2450" spc="-15"/>
              <a:t> </a:t>
            </a:r>
            <a:r>
              <a:rPr dirty="0" sz="2450"/>
              <a:t>meet</a:t>
            </a:r>
            <a:r>
              <a:rPr dirty="0" sz="2450" spc="-15"/>
              <a:t> </a:t>
            </a:r>
            <a:r>
              <a:rPr dirty="0" sz="2450" spc="120"/>
              <a:t>at</a:t>
            </a:r>
            <a:r>
              <a:rPr dirty="0" sz="2450" spc="-15"/>
              <a:t> </a:t>
            </a:r>
            <a:r>
              <a:rPr dirty="0" sz="2450"/>
              <a:t>a</a:t>
            </a:r>
            <a:r>
              <a:rPr dirty="0" sz="2450" spc="-10"/>
              <a:t> </a:t>
            </a:r>
            <a:r>
              <a:rPr dirty="0" sz="2450"/>
              <a:t>point.</a:t>
            </a:r>
            <a:r>
              <a:rPr dirty="0" sz="2450" spc="365"/>
              <a:t> </a:t>
            </a:r>
            <a:r>
              <a:rPr dirty="0" sz="2450" spc="45"/>
              <a:t>But </a:t>
            </a:r>
            <a:r>
              <a:rPr dirty="0" sz="2450"/>
              <a:t>this</a:t>
            </a:r>
            <a:r>
              <a:rPr dirty="0" sz="2450" spc="-35"/>
              <a:t> </a:t>
            </a:r>
            <a:r>
              <a:rPr dirty="0" sz="2450" spc="-20"/>
              <a:t>occurs </a:t>
            </a:r>
            <a:r>
              <a:rPr dirty="0" sz="2450"/>
              <a:t>in</a:t>
            </a:r>
            <a:r>
              <a:rPr dirty="0" sz="2450" spc="-20"/>
              <a:t> </a:t>
            </a:r>
            <a:r>
              <a:rPr dirty="0" sz="2450"/>
              <a:t>a</a:t>
            </a:r>
            <a:r>
              <a:rPr dirty="0" sz="2450" spc="-20"/>
              <a:t> </a:t>
            </a:r>
            <a:r>
              <a:rPr dirty="0" sz="2450"/>
              <a:t>medium</a:t>
            </a:r>
            <a:r>
              <a:rPr dirty="0" sz="2450" spc="-20"/>
              <a:t> </a:t>
            </a:r>
            <a:r>
              <a:rPr dirty="0" sz="2450"/>
              <a:t>(such</a:t>
            </a:r>
            <a:r>
              <a:rPr dirty="0" sz="2450" spc="-20"/>
              <a:t> </a:t>
            </a:r>
            <a:r>
              <a:rPr dirty="0" sz="2450"/>
              <a:t>as</a:t>
            </a:r>
            <a:r>
              <a:rPr dirty="0" sz="2450" spc="-20"/>
              <a:t> </a:t>
            </a:r>
            <a:r>
              <a:rPr dirty="0" sz="2450"/>
              <a:t>air</a:t>
            </a:r>
            <a:r>
              <a:rPr dirty="0" sz="2450" spc="-20"/>
              <a:t> </a:t>
            </a:r>
            <a:r>
              <a:rPr dirty="0" sz="2450"/>
              <a:t>or</a:t>
            </a:r>
            <a:r>
              <a:rPr dirty="0" sz="2450" spc="-20"/>
              <a:t> </a:t>
            </a:r>
            <a:r>
              <a:rPr dirty="0" sz="2450"/>
              <a:t>water),</a:t>
            </a:r>
            <a:r>
              <a:rPr dirty="0" sz="2450" spc="15"/>
              <a:t> </a:t>
            </a:r>
            <a:r>
              <a:rPr dirty="0" sz="2450"/>
              <a:t>not</a:t>
            </a:r>
            <a:r>
              <a:rPr dirty="0" sz="2450" spc="-25"/>
              <a:t> </a:t>
            </a:r>
            <a:r>
              <a:rPr dirty="0" sz="2450"/>
              <a:t>in</a:t>
            </a:r>
            <a:r>
              <a:rPr dirty="0" sz="2450" spc="-20"/>
              <a:t> </a:t>
            </a:r>
            <a:r>
              <a:rPr dirty="0" sz="2450"/>
              <a:t>a</a:t>
            </a:r>
            <a:r>
              <a:rPr dirty="0" sz="2450" spc="-20"/>
              <a:t> </a:t>
            </a:r>
            <a:r>
              <a:rPr dirty="0" sz="2450"/>
              <a:t>vacuum,</a:t>
            </a:r>
            <a:r>
              <a:rPr dirty="0" sz="2450" spc="15"/>
              <a:t> </a:t>
            </a:r>
            <a:r>
              <a:rPr dirty="0" sz="2450" spc="-25"/>
              <a:t>so </a:t>
            </a:r>
            <a:r>
              <a:rPr dirty="0" sz="2450"/>
              <a:t>the</a:t>
            </a:r>
            <a:r>
              <a:rPr dirty="0" sz="2450" spc="75"/>
              <a:t> </a:t>
            </a:r>
            <a:r>
              <a:rPr dirty="0" sz="2450" spc="-40"/>
              <a:t>waves</a:t>
            </a:r>
            <a:r>
              <a:rPr dirty="0" sz="2450" spc="75"/>
              <a:t> </a:t>
            </a:r>
            <a:r>
              <a:rPr dirty="0" sz="2450"/>
              <a:t>do</a:t>
            </a:r>
            <a:r>
              <a:rPr dirty="0" sz="2450" spc="75"/>
              <a:t> </a:t>
            </a:r>
            <a:r>
              <a:rPr dirty="0" sz="2450" b="0" i="1">
                <a:latin typeface="Bookman Old Style"/>
                <a:cs typeface="Bookman Old Style"/>
              </a:rPr>
              <a:t>not</a:t>
            </a:r>
            <a:r>
              <a:rPr dirty="0" sz="2450" spc="160" b="0" i="1">
                <a:latin typeface="Bookman Old Style"/>
                <a:cs typeface="Bookman Old Style"/>
              </a:rPr>
              <a:t> </a:t>
            </a:r>
            <a:r>
              <a:rPr dirty="0" sz="2450"/>
              <a:t>perfectly</a:t>
            </a:r>
            <a:r>
              <a:rPr dirty="0" sz="2450" spc="75"/>
              <a:t> </a:t>
            </a:r>
            <a:r>
              <a:rPr dirty="0" sz="2450"/>
              <a:t>obey</a:t>
            </a:r>
            <a:r>
              <a:rPr dirty="0" sz="2450" spc="75"/>
              <a:t> </a:t>
            </a:r>
            <a:r>
              <a:rPr dirty="0" sz="2450"/>
              <a:t>linear</a:t>
            </a:r>
            <a:r>
              <a:rPr dirty="0" sz="2450" spc="75"/>
              <a:t> </a:t>
            </a:r>
            <a:r>
              <a:rPr dirty="0" sz="2450"/>
              <a:t>superposition.</a:t>
            </a:r>
            <a:r>
              <a:rPr dirty="0" sz="2450" spc="335"/>
              <a:t> </a:t>
            </a:r>
            <a:r>
              <a:rPr dirty="0" sz="2450" spc="75"/>
              <a:t>What </a:t>
            </a:r>
            <a:r>
              <a:rPr dirty="0" sz="2450" spc="-20"/>
              <a:t>does </a:t>
            </a:r>
            <a:r>
              <a:rPr dirty="0" sz="2450" spc="114"/>
              <a:t>that</a:t>
            </a:r>
            <a:r>
              <a:rPr dirty="0" sz="2450" spc="80"/>
              <a:t> </a:t>
            </a:r>
            <a:r>
              <a:rPr dirty="0" sz="2450"/>
              <a:t>mean?</a:t>
            </a:r>
            <a:r>
              <a:rPr dirty="0" sz="2450" spc="320"/>
              <a:t> </a:t>
            </a:r>
            <a:r>
              <a:rPr dirty="0" sz="2450"/>
              <a:t>(Choose</a:t>
            </a:r>
            <a:r>
              <a:rPr dirty="0" sz="2450" spc="8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946754"/>
            <a:ext cx="8292465" cy="330072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something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</a:t>
            </a:r>
            <a:endParaRPr sz="2450">
              <a:latin typeface="Times New Roman"/>
              <a:cs typeface="Times New Roman"/>
            </a:endParaRPr>
          </a:p>
          <a:p>
            <a:pPr marL="407670">
              <a:lnSpc>
                <a:spcPct val="100000"/>
              </a:lnSpc>
              <a:spcBef>
                <a:spcPts val="50"/>
              </a:spcBef>
            </a:pPr>
            <a:r>
              <a:rPr dirty="0" sz="2450" spc="50" b="0" i="1">
                <a:latin typeface="Bookman Old Style"/>
                <a:cs typeface="Bookman Old Style"/>
              </a:rPr>
              <a:t>E</a:t>
            </a:r>
            <a:r>
              <a:rPr dirty="0" baseline="-13550" sz="3075" spc="75">
                <a:latin typeface="Times New Roman"/>
                <a:cs typeface="Times New Roman"/>
              </a:rPr>
              <a:t>1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Times New Roman"/>
                <a:cs typeface="Times New Roman"/>
              </a:rPr>
              <a:t>)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-1355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impossible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waves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interfere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destructively.</a:t>
            </a:r>
            <a:endParaRPr sz="2450">
              <a:latin typeface="Times New Roman"/>
              <a:cs typeface="Times New Roman"/>
            </a:endParaRPr>
          </a:p>
          <a:p>
            <a:pPr marL="405765" marR="17780" indent="-374015">
              <a:lnSpc>
                <a:spcPct val="101699"/>
              </a:lnSpc>
              <a:spcBef>
                <a:spcPts val="994"/>
              </a:spcBef>
              <a:buAutoNum type="alphaUcPeriod" startAt="2"/>
              <a:tabLst>
                <a:tab pos="407670" algn="l"/>
                <a:tab pos="901700" algn="l"/>
                <a:tab pos="1883410" algn="l"/>
                <a:tab pos="2753360" algn="l"/>
                <a:tab pos="3437890" algn="l"/>
                <a:tab pos="4268470" algn="l"/>
                <a:tab pos="4799965" algn="l"/>
                <a:tab pos="5381625" algn="l"/>
                <a:tab pos="6236335" algn="l"/>
                <a:tab pos="6814184" algn="l"/>
                <a:tab pos="7713345" algn="l"/>
              </a:tabLst>
            </a:pPr>
            <a:r>
              <a:rPr dirty="0" sz="2450" spc="-25">
                <a:latin typeface="Times New Roman"/>
                <a:cs typeface="Times New Roman"/>
              </a:rPr>
              <a:t>No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matter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where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they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meet,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waves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cancel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each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out.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45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120"/>
              <a:t> </a:t>
            </a:r>
            <a:r>
              <a:rPr dirty="0"/>
              <a:t>each</a:t>
            </a:r>
            <a:r>
              <a:rPr dirty="0" spc="120"/>
              <a:t> </a:t>
            </a:r>
            <a:r>
              <a:rPr dirty="0" spc="85"/>
              <a:t>part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this</a:t>
            </a:r>
            <a:r>
              <a:rPr dirty="0" spc="120"/>
              <a:t> </a:t>
            </a:r>
            <a:r>
              <a:rPr dirty="0"/>
              <a:t>question,</a:t>
            </a:r>
            <a:r>
              <a:rPr dirty="0" spc="145"/>
              <a:t> </a:t>
            </a:r>
            <a:r>
              <a:rPr dirty="0" spc="-25"/>
              <a:t>choose</a:t>
            </a:r>
            <a:r>
              <a:rPr dirty="0" spc="125"/>
              <a:t> </a:t>
            </a:r>
            <a:r>
              <a:rPr dirty="0" spc="-40" b="0" i="1">
                <a:latin typeface="Bookman Old Style"/>
                <a:cs typeface="Bookman Old Style"/>
              </a:rPr>
              <a:t>one</a:t>
            </a:r>
            <a:r>
              <a:rPr dirty="0" spc="155" b="0" i="1">
                <a:latin typeface="Bookman Old Style"/>
                <a:cs typeface="Bookman Old Style"/>
              </a:rPr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0"/>
              <a:t>following</a:t>
            </a:r>
            <a:r>
              <a:rPr dirty="0" spc="120"/>
              <a:t> </a:t>
            </a:r>
            <a:r>
              <a:rPr dirty="0" spc="-10"/>
              <a:t>three options.</a:t>
            </a:r>
          </a:p>
          <a:p>
            <a:pPr marL="12700" marR="532765">
              <a:lnSpc>
                <a:spcPts val="2990"/>
              </a:lnSpc>
              <a:spcBef>
                <a:spcPts val="105"/>
              </a:spcBef>
            </a:pPr>
            <a:r>
              <a:rPr dirty="0"/>
              <a:t>A:</a:t>
            </a:r>
            <a:r>
              <a:rPr dirty="0" spc="85"/>
              <a:t> </a:t>
            </a:r>
            <a:r>
              <a:rPr dirty="0"/>
              <a:t>Predicted</a:t>
            </a:r>
            <a:r>
              <a:rPr dirty="0" spc="100"/>
              <a:t> </a:t>
            </a:r>
            <a:r>
              <a:rPr dirty="0"/>
              <a:t>by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-25"/>
              <a:t>classical</a:t>
            </a:r>
            <a:r>
              <a:rPr dirty="0" spc="95"/>
              <a:t> </a:t>
            </a:r>
            <a:r>
              <a:rPr dirty="0"/>
              <a:t>model</a:t>
            </a:r>
            <a:r>
              <a:rPr dirty="0" spc="100"/>
              <a:t> </a:t>
            </a:r>
            <a:r>
              <a:rPr dirty="0"/>
              <a:t>only</a:t>
            </a:r>
            <a:r>
              <a:rPr dirty="0" spc="95"/>
              <a:t> </a:t>
            </a:r>
            <a:r>
              <a:rPr dirty="0" spc="75"/>
              <a:t>(but</a:t>
            </a:r>
            <a:r>
              <a:rPr dirty="0" spc="100"/>
              <a:t> </a:t>
            </a:r>
            <a:r>
              <a:rPr dirty="0"/>
              <a:t>does</a:t>
            </a:r>
            <a:r>
              <a:rPr dirty="0" spc="95"/>
              <a:t> </a:t>
            </a:r>
            <a:r>
              <a:rPr dirty="0"/>
              <a:t>not</a:t>
            </a:r>
            <a:r>
              <a:rPr dirty="0" spc="100"/>
              <a:t> </a:t>
            </a:r>
            <a:r>
              <a:rPr dirty="0" spc="-10"/>
              <a:t>work) </a:t>
            </a:r>
            <a:r>
              <a:rPr dirty="0"/>
              <a:t>B:</a:t>
            </a:r>
            <a:r>
              <a:rPr dirty="0" spc="125"/>
              <a:t> </a:t>
            </a:r>
            <a:r>
              <a:rPr dirty="0"/>
              <a:t>Predicted</a:t>
            </a:r>
            <a:r>
              <a:rPr dirty="0" spc="140"/>
              <a:t> </a:t>
            </a:r>
            <a:r>
              <a:rPr dirty="0"/>
              <a:t>by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photon</a:t>
            </a:r>
            <a:r>
              <a:rPr dirty="0" spc="135"/>
              <a:t> </a:t>
            </a:r>
            <a:r>
              <a:rPr dirty="0"/>
              <a:t>model</a:t>
            </a:r>
            <a:r>
              <a:rPr dirty="0" spc="140"/>
              <a:t> </a:t>
            </a:r>
            <a:r>
              <a:rPr dirty="0"/>
              <a:t>only</a:t>
            </a:r>
            <a:r>
              <a:rPr dirty="0" spc="135"/>
              <a:t> </a:t>
            </a:r>
            <a:r>
              <a:rPr dirty="0"/>
              <a:t>(and</a:t>
            </a:r>
            <a:r>
              <a:rPr dirty="0" spc="135"/>
              <a:t> </a:t>
            </a:r>
            <a:r>
              <a:rPr dirty="0"/>
              <a:t>does</a:t>
            </a:r>
            <a:r>
              <a:rPr dirty="0" spc="140"/>
              <a:t> </a:t>
            </a:r>
            <a:r>
              <a:rPr dirty="0" spc="-20"/>
              <a:t>work)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522847"/>
            <a:ext cx="8257540" cy="4605655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Times New Roman"/>
                <a:cs typeface="Times New Roman"/>
              </a:rPr>
              <a:t>C: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Predicted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classical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(and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work)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295910">
              <a:lnSpc>
                <a:spcPct val="101699"/>
              </a:lnSpc>
              <a:spcBef>
                <a:spcPts val="1595"/>
              </a:spcBef>
              <a:buAutoNum type="arabi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leave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Plate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insufficient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over-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come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difference.</a:t>
            </a:r>
            <a:r>
              <a:rPr dirty="0" sz="2450" spc="3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cause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mea-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surable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current.</a:t>
            </a:r>
            <a:endParaRPr sz="2450">
              <a:latin typeface="Times New Roman"/>
              <a:cs typeface="Times New Roman"/>
            </a:endParaRPr>
          </a:p>
          <a:p>
            <a:pPr algn="just" marL="382270" marR="7620" indent="-295910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Doubling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intensity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(without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changing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fre-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quency)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doubles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current.</a:t>
            </a:r>
            <a:endParaRPr sz="2450">
              <a:latin typeface="Times New Roman"/>
              <a:cs typeface="Times New Roman"/>
            </a:endParaRPr>
          </a:p>
          <a:p>
            <a:pPr algn="just" marL="382905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2905" algn="l"/>
              </a:tabLst>
            </a:pPr>
            <a:r>
              <a:rPr dirty="0" sz="2450" spc="-50">
                <a:latin typeface="Times New Roman"/>
                <a:cs typeface="Times New Roman"/>
              </a:rPr>
              <a:t>Below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flows.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gradually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transferred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electrons,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resulting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measurable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delay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before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current 	starts.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4807"/>
            <a:ext cx="7661909" cy="973455"/>
          </a:xfrm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85"/>
              </a:spcBef>
            </a:pPr>
            <a:r>
              <a:rPr dirty="0" sz="2050"/>
              <a:t>For</a:t>
            </a:r>
            <a:r>
              <a:rPr dirty="0" sz="2050" spc="10"/>
              <a:t> </a:t>
            </a:r>
            <a:r>
              <a:rPr dirty="0" sz="2050"/>
              <a:t>each</a:t>
            </a:r>
            <a:r>
              <a:rPr dirty="0" sz="2050" spc="10"/>
              <a:t> </a:t>
            </a:r>
            <a:r>
              <a:rPr dirty="0" sz="2050" spc="60"/>
              <a:t>part</a:t>
            </a:r>
            <a:r>
              <a:rPr dirty="0" sz="2050" spc="15"/>
              <a:t> </a:t>
            </a:r>
            <a:r>
              <a:rPr dirty="0" sz="2050"/>
              <a:t>of</a:t>
            </a:r>
            <a:r>
              <a:rPr dirty="0" sz="2050" spc="15"/>
              <a:t> </a:t>
            </a:r>
            <a:r>
              <a:rPr dirty="0" sz="2050"/>
              <a:t>this</a:t>
            </a:r>
            <a:r>
              <a:rPr dirty="0" sz="2050" spc="10"/>
              <a:t> </a:t>
            </a:r>
            <a:r>
              <a:rPr dirty="0" sz="2050"/>
              <a:t>question,</a:t>
            </a:r>
            <a:r>
              <a:rPr dirty="0" sz="2050" spc="15"/>
              <a:t> </a:t>
            </a:r>
            <a:r>
              <a:rPr dirty="0" sz="2050" spc="-30"/>
              <a:t>choose</a:t>
            </a:r>
            <a:r>
              <a:rPr dirty="0" sz="2050" spc="15"/>
              <a:t> </a:t>
            </a:r>
            <a:r>
              <a:rPr dirty="0" sz="2050" spc="-55" b="0" i="1">
                <a:latin typeface="Bookman Old Style"/>
                <a:cs typeface="Bookman Old Style"/>
              </a:rPr>
              <a:t>one</a:t>
            </a:r>
            <a:r>
              <a:rPr dirty="0" sz="2050" spc="35" b="0" i="1">
                <a:latin typeface="Bookman Old Style"/>
                <a:cs typeface="Bookman Old Style"/>
              </a:rPr>
              <a:t> </a:t>
            </a:r>
            <a:r>
              <a:rPr dirty="0" sz="2050"/>
              <a:t>of</a:t>
            </a:r>
            <a:r>
              <a:rPr dirty="0" sz="2050" spc="15"/>
              <a:t> </a:t>
            </a:r>
            <a:r>
              <a:rPr dirty="0" sz="2050"/>
              <a:t>the</a:t>
            </a:r>
            <a:r>
              <a:rPr dirty="0" sz="2050" spc="10"/>
              <a:t> </a:t>
            </a:r>
            <a:r>
              <a:rPr dirty="0" sz="2050" spc="-65"/>
              <a:t>following</a:t>
            </a:r>
            <a:r>
              <a:rPr dirty="0" sz="2050" spc="15"/>
              <a:t> </a:t>
            </a:r>
            <a:r>
              <a:rPr dirty="0" sz="2050"/>
              <a:t>three</a:t>
            </a:r>
            <a:r>
              <a:rPr dirty="0" sz="2050" spc="10"/>
              <a:t> </a:t>
            </a:r>
            <a:r>
              <a:rPr dirty="0" sz="2050" spc="-10"/>
              <a:t>options. </a:t>
            </a:r>
            <a:r>
              <a:rPr dirty="0" sz="2050"/>
              <a:t>A:</a:t>
            </a:r>
            <a:r>
              <a:rPr dirty="0" sz="2050" spc="50"/>
              <a:t> </a:t>
            </a:r>
            <a:r>
              <a:rPr dirty="0" sz="2050"/>
              <a:t>Predicted</a:t>
            </a:r>
            <a:r>
              <a:rPr dirty="0" sz="2050" spc="60"/>
              <a:t> </a:t>
            </a:r>
            <a:r>
              <a:rPr dirty="0" sz="2050"/>
              <a:t>by</a:t>
            </a:r>
            <a:r>
              <a:rPr dirty="0" sz="2050" spc="60"/>
              <a:t> </a:t>
            </a:r>
            <a:r>
              <a:rPr dirty="0" sz="2050"/>
              <a:t>the</a:t>
            </a:r>
            <a:r>
              <a:rPr dirty="0" sz="2050" spc="55"/>
              <a:t> </a:t>
            </a:r>
            <a:r>
              <a:rPr dirty="0" sz="2050" spc="-30"/>
              <a:t>classical</a:t>
            </a:r>
            <a:r>
              <a:rPr dirty="0" sz="2050" spc="60"/>
              <a:t> </a:t>
            </a:r>
            <a:r>
              <a:rPr dirty="0" sz="2050"/>
              <a:t>model</a:t>
            </a:r>
            <a:r>
              <a:rPr dirty="0" sz="2050" spc="60"/>
              <a:t> </a:t>
            </a:r>
            <a:r>
              <a:rPr dirty="0" sz="2050"/>
              <a:t>only</a:t>
            </a:r>
            <a:r>
              <a:rPr dirty="0" sz="2050" spc="60"/>
              <a:t> </a:t>
            </a:r>
            <a:r>
              <a:rPr dirty="0" sz="2050" spc="55"/>
              <a:t>(but</a:t>
            </a:r>
            <a:r>
              <a:rPr dirty="0" sz="2050" spc="60"/>
              <a:t> </a:t>
            </a:r>
            <a:r>
              <a:rPr dirty="0" sz="2050"/>
              <a:t>does</a:t>
            </a:r>
            <a:r>
              <a:rPr dirty="0" sz="2050" spc="60"/>
              <a:t> </a:t>
            </a:r>
            <a:r>
              <a:rPr dirty="0" sz="2050"/>
              <a:t>not</a:t>
            </a:r>
            <a:r>
              <a:rPr dirty="0" sz="2050" spc="60"/>
              <a:t> </a:t>
            </a:r>
            <a:r>
              <a:rPr dirty="0" sz="2050" spc="-10"/>
              <a:t>work)</a:t>
            </a:r>
            <a:endParaRPr sz="205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2050"/>
              <a:t>B:</a:t>
            </a:r>
            <a:r>
              <a:rPr dirty="0" sz="2050" spc="80"/>
              <a:t> </a:t>
            </a:r>
            <a:r>
              <a:rPr dirty="0" sz="2050"/>
              <a:t>Predicted</a:t>
            </a:r>
            <a:r>
              <a:rPr dirty="0" sz="2050" spc="80"/>
              <a:t> </a:t>
            </a:r>
            <a:r>
              <a:rPr dirty="0" sz="2050"/>
              <a:t>by</a:t>
            </a:r>
            <a:r>
              <a:rPr dirty="0" sz="2050" spc="80"/>
              <a:t> </a:t>
            </a:r>
            <a:r>
              <a:rPr dirty="0" sz="2050"/>
              <a:t>the</a:t>
            </a:r>
            <a:r>
              <a:rPr dirty="0" sz="2050" spc="85"/>
              <a:t> </a:t>
            </a:r>
            <a:r>
              <a:rPr dirty="0" sz="2050"/>
              <a:t>photon</a:t>
            </a:r>
            <a:r>
              <a:rPr dirty="0" sz="2050" spc="80"/>
              <a:t> </a:t>
            </a:r>
            <a:r>
              <a:rPr dirty="0" sz="2050"/>
              <a:t>model</a:t>
            </a:r>
            <a:r>
              <a:rPr dirty="0" sz="2050" spc="80"/>
              <a:t> </a:t>
            </a:r>
            <a:r>
              <a:rPr dirty="0" sz="2050"/>
              <a:t>only</a:t>
            </a:r>
            <a:r>
              <a:rPr dirty="0" sz="2050" spc="80"/>
              <a:t> </a:t>
            </a:r>
            <a:r>
              <a:rPr dirty="0" sz="2050"/>
              <a:t>(and</a:t>
            </a:r>
            <a:r>
              <a:rPr dirty="0" sz="2050" spc="80"/>
              <a:t> </a:t>
            </a:r>
            <a:r>
              <a:rPr dirty="0" sz="2050"/>
              <a:t>does</a:t>
            </a:r>
            <a:r>
              <a:rPr dirty="0" sz="2050" spc="80"/>
              <a:t> </a:t>
            </a:r>
            <a:r>
              <a:rPr dirty="0" sz="2050" spc="-10"/>
              <a:t>work)</a:t>
            </a:r>
            <a:endParaRPr sz="2050"/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173738"/>
            <a:ext cx="8257540" cy="53511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>
                <a:latin typeface="Times New Roman"/>
                <a:cs typeface="Times New Roman"/>
              </a:rPr>
              <a:t>C:</a:t>
            </a:r>
            <a:r>
              <a:rPr dirty="0" sz="2050" spc="8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Predicted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by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classical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and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photon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models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(and</a:t>
            </a:r>
            <a:r>
              <a:rPr dirty="0" sz="2050" spc="9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does</a:t>
            </a:r>
            <a:r>
              <a:rPr dirty="0" sz="2050" spc="9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work)</a:t>
            </a:r>
            <a:endParaRPr sz="2050">
              <a:latin typeface="Times New Roman"/>
              <a:cs typeface="Times New Roman"/>
            </a:endParaRPr>
          </a:p>
          <a:p>
            <a:pPr marL="382905" marR="6350" indent="-259079">
              <a:lnSpc>
                <a:spcPct val="101200"/>
              </a:lnSpc>
              <a:spcBef>
                <a:spcPts val="1595"/>
              </a:spcBef>
              <a:buAutoNum type="arabicPeriod"/>
              <a:tabLst>
                <a:tab pos="384175" algn="l"/>
              </a:tabLst>
            </a:pPr>
            <a:r>
              <a:rPr dirty="0" sz="2050" spc="-10">
                <a:latin typeface="Times New Roman"/>
                <a:cs typeface="Times New Roman"/>
              </a:rPr>
              <a:t>Some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electrons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leave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Plate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</a:t>
            </a:r>
            <a:r>
              <a:rPr dirty="0" sz="2050" spc="10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with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 spc="-35">
                <a:latin typeface="Times New Roman"/>
                <a:cs typeface="Times New Roman"/>
              </a:rPr>
              <a:t>insufficient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energy</a:t>
            </a:r>
            <a:r>
              <a:rPr dirty="0" sz="2050" spc="114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to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40">
                <a:latin typeface="Times New Roman"/>
                <a:cs typeface="Times New Roman"/>
              </a:rPr>
              <a:t>overcome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11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po- </a:t>
            </a:r>
            <a:r>
              <a:rPr dirty="0" sz="2050" spc="-25">
                <a:latin typeface="Times New Roman"/>
                <a:cs typeface="Times New Roman"/>
              </a:rPr>
              <a:t>	</a:t>
            </a:r>
            <a:r>
              <a:rPr dirty="0" sz="2050">
                <a:latin typeface="Times New Roman"/>
                <a:cs typeface="Times New Roman"/>
              </a:rPr>
              <a:t>tential</a:t>
            </a:r>
            <a:r>
              <a:rPr dirty="0" sz="2050" spc="15">
                <a:latin typeface="Times New Roman"/>
                <a:cs typeface="Times New Roman"/>
              </a:rPr>
              <a:t> </a:t>
            </a:r>
            <a:r>
              <a:rPr dirty="0" sz="2050" spc="-35">
                <a:latin typeface="Times New Roman"/>
                <a:cs typeface="Times New Roman"/>
              </a:rPr>
              <a:t>difference.</a:t>
            </a:r>
            <a:r>
              <a:rPr dirty="0" sz="2050" spc="19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These</a:t>
            </a:r>
            <a:r>
              <a:rPr dirty="0" sz="2050" spc="1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electrons</a:t>
            </a:r>
            <a:r>
              <a:rPr dirty="0" sz="2050" spc="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cause</a:t>
            </a:r>
            <a:r>
              <a:rPr dirty="0" sz="2050" spc="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no</a:t>
            </a:r>
            <a:r>
              <a:rPr dirty="0" sz="2050" spc="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measurable</a:t>
            </a:r>
            <a:r>
              <a:rPr dirty="0" sz="2050" spc="1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current.</a:t>
            </a:r>
            <a:endParaRPr sz="20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25"/>
              </a:spcBef>
              <a:tabLst>
                <a:tab pos="1726564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C</a:t>
            </a:r>
            <a:endParaRPr sz="2050">
              <a:latin typeface="Times New Roman"/>
              <a:cs typeface="Times New Roman"/>
            </a:endParaRPr>
          </a:p>
          <a:p>
            <a:pPr marL="382905" marR="10160" indent="-259079">
              <a:lnSpc>
                <a:spcPct val="101200"/>
              </a:lnSpc>
              <a:spcBef>
                <a:spcPts val="1495"/>
              </a:spcBef>
              <a:buAutoNum type="arabicPeriod" startAt="2"/>
              <a:tabLst>
                <a:tab pos="384175" algn="l"/>
              </a:tabLst>
            </a:pPr>
            <a:r>
              <a:rPr dirty="0" sz="2050" spc="-25">
                <a:latin typeface="Times New Roman"/>
                <a:cs typeface="Times New Roman"/>
              </a:rPr>
              <a:t>Doubling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intensity</a:t>
            </a:r>
            <a:r>
              <a:rPr dirty="0" sz="2050" spc="-10">
                <a:latin typeface="Times New Roman"/>
                <a:cs typeface="Times New Roman"/>
              </a:rPr>
              <a:t> </a:t>
            </a:r>
            <a:r>
              <a:rPr dirty="0" sz="2050" spc="-105">
                <a:latin typeface="Times New Roman"/>
                <a:cs typeface="Times New Roman"/>
              </a:rPr>
              <a:t>of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light</a:t>
            </a:r>
            <a:r>
              <a:rPr dirty="0" sz="2050" spc="-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(without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changing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-10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frequency)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doubles </a:t>
            </a:r>
            <a:r>
              <a:rPr dirty="0" sz="2050" spc="-10">
                <a:latin typeface="Times New Roman"/>
                <a:cs typeface="Times New Roman"/>
              </a:rPr>
              <a:t>	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21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current.</a:t>
            </a:r>
            <a:endParaRPr sz="20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25"/>
              </a:spcBef>
              <a:tabLst>
                <a:tab pos="1726564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C</a:t>
            </a:r>
            <a:endParaRPr sz="2050">
              <a:latin typeface="Times New Roman"/>
              <a:cs typeface="Times New Roman"/>
            </a:endParaRPr>
          </a:p>
          <a:p>
            <a:pPr marL="382905" indent="-259079">
              <a:lnSpc>
                <a:spcPct val="100000"/>
              </a:lnSpc>
              <a:spcBef>
                <a:spcPts val="1525"/>
              </a:spcBef>
              <a:buAutoNum type="arabicPeriod" startAt="3"/>
              <a:tabLst>
                <a:tab pos="382905" algn="l"/>
              </a:tabLst>
            </a:pPr>
            <a:r>
              <a:rPr dirty="0" sz="2050" spc="-40">
                <a:latin typeface="Times New Roman"/>
                <a:cs typeface="Times New Roman"/>
              </a:rPr>
              <a:t>Below</a:t>
            </a:r>
            <a:r>
              <a:rPr dirty="0" sz="2050" spc="2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a</a:t>
            </a:r>
            <a:r>
              <a:rPr dirty="0" sz="2050" spc="3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certain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frequency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of</a:t>
            </a:r>
            <a:r>
              <a:rPr dirty="0" sz="2050" spc="3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light,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no</a:t>
            </a:r>
            <a:r>
              <a:rPr dirty="0" sz="2050" spc="3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current</a:t>
            </a:r>
            <a:r>
              <a:rPr dirty="0" sz="2050" spc="3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flows.</a:t>
            </a:r>
            <a:endParaRPr sz="20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25"/>
              </a:spcBef>
              <a:tabLst>
                <a:tab pos="1726564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B</a:t>
            </a:r>
            <a:endParaRPr sz="2050">
              <a:latin typeface="Times New Roman"/>
              <a:cs typeface="Times New Roman"/>
            </a:endParaRPr>
          </a:p>
          <a:p>
            <a:pPr marL="382905" marR="5080" indent="-259079">
              <a:lnSpc>
                <a:spcPct val="101200"/>
              </a:lnSpc>
              <a:spcBef>
                <a:spcPts val="1495"/>
              </a:spcBef>
              <a:buAutoNum type="arabicPeriod" startAt="4"/>
              <a:tabLst>
                <a:tab pos="384175" algn="l"/>
              </a:tabLst>
            </a:pP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energy</a:t>
            </a:r>
            <a:r>
              <a:rPr dirty="0" sz="2050">
                <a:latin typeface="Times New Roman"/>
                <a:cs typeface="Times New Roman"/>
              </a:rPr>
              <a:t> </a:t>
            </a:r>
            <a:r>
              <a:rPr dirty="0" sz="2050" spc="-50">
                <a:latin typeface="Times New Roman"/>
                <a:cs typeface="Times New Roman"/>
              </a:rPr>
              <a:t>of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light is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gradually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transferred to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 </a:t>
            </a:r>
            <a:r>
              <a:rPr dirty="0" sz="2050" spc="-10">
                <a:latin typeface="Times New Roman"/>
                <a:cs typeface="Times New Roman"/>
              </a:rPr>
              <a:t>electrons,</a:t>
            </a:r>
            <a:r>
              <a:rPr dirty="0" sz="2050" spc="1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resulting</a:t>
            </a:r>
            <a:r>
              <a:rPr dirty="0" sz="2050" spc="-5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in </a:t>
            </a:r>
            <a:r>
              <a:rPr dirty="0" sz="2050" spc="-25">
                <a:latin typeface="Times New Roman"/>
                <a:cs typeface="Times New Roman"/>
              </a:rPr>
              <a:t>	</a:t>
            </a:r>
            <a:r>
              <a:rPr dirty="0" sz="2050">
                <a:latin typeface="Times New Roman"/>
                <a:cs typeface="Times New Roman"/>
              </a:rPr>
              <a:t>a</a:t>
            </a:r>
            <a:r>
              <a:rPr dirty="0" sz="2050" spc="2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small</a:t>
            </a:r>
            <a:r>
              <a:rPr dirty="0" sz="2050" spc="35">
                <a:latin typeface="Times New Roman"/>
                <a:cs typeface="Times New Roman"/>
              </a:rPr>
              <a:t> </a:t>
            </a:r>
            <a:r>
              <a:rPr dirty="0" sz="2050" spc="70">
                <a:latin typeface="Times New Roman"/>
                <a:cs typeface="Times New Roman"/>
              </a:rPr>
              <a:t>but</a:t>
            </a:r>
            <a:r>
              <a:rPr dirty="0" sz="2050" spc="4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measurable</a:t>
            </a:r>
            <a:r>
              <a:rPr dirty="0" sz="2050" spc="4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delay</a:t>
            </a:r>
            <a:r>
              <a:rPr dirty="0" sz="2050" spc="3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before</a:t>
            </a:r>
            <a:r>
              <a:rPr dirty="0" sz="2050" spc="4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the</a:t>
            </a:r>
            <a:r>
              <a:rPr dirty="0" sz="2050" spc="3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current</a:t>
            </a:r>
            <a:r>
              <a:rPr dirty="0" sz="2050" spc="4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starts.</a:t>
            </a:r>
            <a:endParaRPr sz="205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525"/>
              </a:spcBef>
              <a:tabLst>
                <a:tab pos="1726564" algn="l"/>
              </a:tabLst>
            </a:pPr>
            <a:r>
              <a:rPr dirty="0" sz="2050" spc="-10" b="1">
                <a:latin typeface="Georgia"/>
                <a:cs typeface="Georgia"/>
              </a:rPr>
              <a:t>Solution:</a:t>
            </a:r>
            <a:r>
              <a:rPr dirty="0" sz="2050" b="1">
                <a:latin typeface="Georgia"/>
                <a:cs typeface="Georgia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A</a:t>
            </a:r>
            <a:endParaRPr sz="2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20"/>
              <a:t> </a:t>
            </a:r>
            <a:r>
              <a:rPr dirty="0" spc="-65"/>
              <a:t>of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85"/>
              <a:t>following</a:t>
            </a:r>
            <a:r>
              <a:rPr dirty="0" spc="-20"/>
              <a:t> </a:t>
            </a:r>
            <a:r>
              <a:rPr dirty="0" spc="-10"/>
              <a:t>describes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35"/>
              <a:t>key</a:t>
            </a:r>
            <a:r>
              <a:rPr dirty="0" spc="-15"/>
              <a:t> </a:t>
            </a:r>
            <a:r>
              <a:rPr dirty="0" spc="-50"/>
              <a:t>difference</a:t>
            </a:r>
            <a:r>
              <a:rPr dirty="0" spc="-20"/>
              <a:t> </a:t>
            </a:r>
            <a:r>
              <a:rPr dirty="0" spc="-10"/>
              <a:t>between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10"/>
              <a:t>clas- </a:t>
            </a:r>
            <a:r>
              <a:rPr dirty="0"/>
              <a:t>sical</a:t>
            </a:r>
            <a:r>
              <a:rPr dirty="0" spc="330"/>
              <a:t> </a:t>
            </a:r>
            <a:r>
              <a:rPr dirty="0"/>
              <a:t>and</a:t>
            </a:r>
            <a:r>
              <a:rPr dirty="0" spc="340"/>
              <a:t> </a:t>
            </a:r>
            <a:r>
              <a:rPr dirty="0"/>
              <a:t>quantum</a:t>
            </a:r>
            <a:r>
              <a:rPr dirty="0" spc="335"/>
              <a:t> </a:t>
            </a:r>
            <a:r>
              <a:rPr dirty="0"/>
              <a:t>models</a:t>
            </a:r>
            <a:r>
              <a:rPr dirty="0" spc="330"/>
              <a:t> </a:t>
            </a:r>
            <a:r>
              <a:rPr dirty="0"/>
              <a:t>of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/>
              <a:t>photoelectric</a:t>
            </a:r>
            <a:r>
              <a:rPr dirty="0" spc="335"/>
              <a:t> </a:t>
            </a:r>
            <a:r>
              <a:rPr dirty="0"/>
              <a:t>effect?</a:t>
            </a:r>
            <a:r>
              <a:rPr dirty="0" spc="245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7540" cy="33134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model,</a:t>
            </a:r>
            <a:r>
              <a:rPr dirty="0" sz="2450" spc="4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increasing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difference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320" b="0" i="1">
                <a:latin typeface="Bookman Old Style"/>
                <a:cs typeface="Bookman Old Style"/>
              </a:rPr>
              <a:t>V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spc="-32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reduces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does 	not.</a:t>
            </a:r>
            <a:endParaRPr sz="2450">
              <a:latin typeface="Times New Roman"/>
              <a:cs typeface="Times New Roman"/>
            </a:endParaRPr>
          </a:p>
          <a:p>
            <a:pPr algn="just" marL="38227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model,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reflects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off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Plate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instead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 being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absorbed,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 photon model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not.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model,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absorb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little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little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until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liberated,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quantum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once.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27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PHOTOELECTRIC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20"/>
              <a:t> </a:t>
            </a:r>
            <a:r>
              <a:rPr dirty="0" spc="-65"/>
              <a:t>of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85"/>
              <a:t>following</a:t>
            </a:r>
            <a:r>
              <a:rPr dirty="0" spc="-20"/>
              <a:t> </a:t>
            </a:r>
            <a:r>
              <a:rPr dirty="0" spc="-10"/>
              <a:t>describes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35"/>
              <a:t>key</a:t>
            </a:r>
            <a:r>
              <a:rPr dirty="0" spc="-15"/>
              <a:t> </a:t>
            </a:r>
            <a:r>
              <a:rPr dirty="0" spc="-50"/>
              <a:t>difference</a:t>
            </a:r>
            <a:r>
              <a:rPr dirty="0" spc="-20"/>
              <a:t> </a:t>
            </a:r>
            <a:r>
              <a:rPr dirty="0" spc="-10"/>
              <a:t>between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10"/>
              <a:t>clas- </a:t>
            </a:r>
            <a:r>
              <a:rPr dirty="0"/>
              <a:t>sical</a:t>
            </a:r>
            <a:r>
              <a:rPr dirty="0" spc="330"/>
              <a:t> </a:t>
            </a:r>
            <a:r>
              <a:rPr dirty="0"/>
              <a:t>and</a:t>
            </a:r>
            <a:r>
              <a:rPr dirty="0" spc="340"/>
              <a:t> </a:t>
            </a:r>
            <a:r>
              <a:rPr dirty="0"/>
              <a:t>quantum</a:t>
            </a:r>
            <a:r>
              <a:rPr dirty="0" spc="335"/>
              <a:t> </a:t>
            </a:r>
            <a:r>
              <a:rPr dirty="0"/>
              <a:t>models</a:t>
            </a:r>
            <a:r>
              <a:rPr dirty="0" spc="330"/>
              <a:t> </a:t>
            </a:r>
            <a:r>
              <a:rPr dirty="0"/>
              <a:t>of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/>
              <a:t>photoelectric</a:t>
            </a:r>
            <a:r>
              <a:rPr dirty="0" spc="335"/>
              <a:t> </a:t>
            </a:r>
            <a:r>
              <a:rPr dirty="0"/>
              <a:t>effect?</a:t>
            </a:r>
            <a:r>
              <a:rPr dirty="0" spc="245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8970" cy="39338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model,</a:t>
            </a:r>
            <a:r>
              <a:rPr dirty="0" sz="2450" spc="4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increasing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difference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320" b="0" i="1">
                <a:latin typeface="Bookman Old Style"/>
                <a:cs typeface="Bookman Old Style"/>
              </a:rPr>
              <a:t>V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spc="-32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reduces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does 	not.</a:t>
            </a:r>
            <a:endParaRPr sz="2450">
              <a:latin typeface="Times New Roman"/>
              <a:cs typeface="Times New Roman"/>
            </a:endParaRPr>
          </a:p>
          <a:p>
            <a:pPr algn="just" marL="39370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model,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reflects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off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Plate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instead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 being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absorbed,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 photon model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not.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classical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model,</a:t>
            </a:r>
            <a:r>
              <a:rPr dirty="0" sz="2450" spc="3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absorb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little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little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until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liberated,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quantum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liberated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once.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33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PHOTOELECTRIC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40"/>
              <a:t> </a:t>
            </a:r>
            <a:r>
              <a:rPr dirty="0"/>
              <a:t>emits</a:t>
            </a:r>
            <a:r>
              <a:rPr dirty="0" spc="50"/>
              <a:t> </a:t>
            </a:r>
            <a:r>
              <a:rPr dirty="0"/>
              <a:t>more</a:t>
            </a:r>
            <a:r>
              <a:rPr dirty="0" spc="40"/>
              <a:t> </a:t>
            </a:r>
            <a:r>
              <a:rPr dirty="0"/>
              <a:t>photons</a:t>
            </a:r>
            <a:r>
              <a:rPr dirty="0" spc="50"/>
              <a:t> </a:t>
            </a:r>
            <a:r>
              <a:rPr dirty="0"/>
              <a:t>per</a:t>
            </a:r>
            <a:r>
              <a:rPr dirty="0" spc="45"/>
              <a:t> </a:t>
            </a:r>
            <a:r>
              <a:rPr dirty="0" spc="-20"/>
              <a:t>second,</a:t>
            </a:r>
            <a:r>
              <a:rPr dirty="0" spc="60"/>
              <a:t> </a:t>
            </a:r>
            <a:r>
              <a:rPr dirty="0"/>
              <a:t>a</a:t>
            </a:r>
            <a:r>
              <a:rPr dirty="0" spc="50"/>
              <a:t> </a:t>
            </a:r>
            <a:r>
              <a:rPr dirty="0"/>
              <a:t>5</a:t>
            </a:r>
            <a:r>
              <a:rPr dirty="0" spc="45"/>
              <a:t> </a:t>
            </a:r>
            <a:r>
              <a:rPr dirty="0" spc="70"/>
              <a:t>Watt</a:t>
            </a:r>
            <a:r>
              <a:rPr dirty="0" spc="45"/>
              <a:t> </a:t>
            </a:r>
            <a:r>
              <a:rPr dirty="0"/>
              <a:t>red</a:t>
            </a:r>
            <a:r>
              <a:rPr dirty="0" spc="50"/>
              <a:t> </a:t>
            </a:r>
            <a:r>
              <a:rPr dirty="0"/>
              <a:t>LED</a:t>
            </a:r>
            <a:r>
              <a:rPr dirty="0" spc="50"/>
              <a:t> </a:t>
            </a:r>
            <a:r>
              <a:rPr dirty="0"/>
              <a:t>bulb</a:t>
            </a:r>
            <a:r>
              <a:rPr dirty="0" spc="50"/>
              <a:t> </a:t>
            </a:r>
            <a:r>
              <a:rPr dirty="0" spc="-25"/>
              <a:t>or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5</a:t>
            </a:r>
            <a:r>
              <a:rPr dirty="0" spc="100"/>
              <a:t> </a:t>
            </a:r>
            <a:r>
              <a:rPr dirty="0" spc="70"/>
              <a:t>Watt</a:t>
            </a:r>
            <a:r>
              <a:rPr dirty="0" spc="90"/>
              <a:t> </a:t>
            </a:r>
            <a:r>
              <a:rPr dirty="0"/>
              <a:t>blue</a:t>
            </a:r>
            <a:r>
              <a:rPr dirty="0" spc="100"/>
              <a:t> </a:t>
            </a:r>
            <a:r>
              <a:rPr dirty="0"/>
              <a:t>LED</a:t>
            </a:r>
            <a:r>
              <a:rPr dirty="0" spc="100"/>
              <a:t> </a:t>
            </a:r>
            <a:r>
              <a:rPr dirty="0" spc="-20"/>
              <a:t>bulb?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161925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33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PHOTOELECTRIC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40"/>
              <a:t> </a:t>
            </a:r>
            <a:r>
              <a:rPr dirty="0"/>
              <a:t>emits</a:t>
            </a:r>
            <a:r>
              <a:rPr dirty="0" spc="50"/>
              <a:t> </a:t>
            </a:r>
            <a:r>
              <a:rPr dirty="0"/>
              <a:t>more</a:t>
            </a:r>
            <a:r>
              <a:rPr dirty="0" spc="40"/>
              <a:t> </a:t>
            </a:r>
            <a:r>
              <a:rPr dirty="0"/>
              <a:t>photons</a:t>
            </a:r>
            <a:r>
              <a:rPr dirty="0" spc="50"/>
              <a:t> </a:t>
            </a:r>
            <a:r>
              <a:rPr dirty="0"/>
              <a:t>per</a:t>
            </a:r>
            <a:r>
              <a:rPr dirty="0" spc="45"/>
              <a:t> </a:t>
            </a:r>
            <a:r>
              <a:rPr dirty="0" spc="-20"/>
              <a:t>second,</a:t>
            </a:r>
            <a:r>
              <a:rPr dirty="0" spc="60"/>
              <a:t> </a:t>
            </a:r>
            <a:r>
              <a:rPr dirty="0"/>
              <a:t>a</a:t>
            </a:r>
            <a:r>
              <a:rPr dirty="0" spc="50"/>
              <a:t> </a:t>
            </a:r>
            <a:r>
              <a:rPr dirty="0"/>
              <a:t>5</a:t>
            </a:r>
            <a:r>
              <a:rPr dirty="0" spc="45"/>
              <a:t> </a:t>
            </a:r>
            <a:r>
              <a:rPr dirty="0" spc="70"/>
              <a:t>Watt</a:t>
            </a:r>
            <a:r>
              <a:rPr dirty="0" spc="45"/>
              <a:t> </a:t>
            </a:r>
            <a:r>
              <a:rPr dirty="0"/>
              <a:t>red</a:t>
            </a:r>
            <a:r>
              <a:rPr dirty="0" spc="50"/>
              <a:t> </a:t>
            </a:r>
            <a:r>
              <a:rPr dirty="0"/>
              <a:t>LED</a:t>
            </a:r>
            <a:r>
              <a:rPr dirty="0" spc="50"/>
              <a:t> </a:t>
            </a:r>
            <a:r>
              <a:rPr dirty="0"/>
              <a:t>bulb</a:t>
            </a:r>
            <a:r>
              <a:rPr dirty="0" spc="50"/>
              <a:t> </a:t>
            </a:r>
            <a:r>
              <a:rPr dirty="0" spc="-25"/>
              <a:t>or </a:t>
            </a:r>
            <a:r>
              <a:rPr dirty="0"/>
              <a:t>a</a:t>
            </a:r>
            <a:r>
              <a:rPr dirty="0" spc="90"/>
              <a:t> </a:t>
            </a:r>
            <a:r>
              <a:rPr dirty="0"/>
              <a:t>5</a:t>
            </a:r>
            <a:r>
              <a:rPr dirty="0" spc="100"/>
              <a:t> </a:t>
            </a:r>
            <a:r>
              <a:rPr dirty="0" spc="70"/>
              <a:t>Watt</a:t>
            </a:r>
            <a:r>
              <a:rPr dirty="0" spc="90"/>
              <a:t> </a:t>
            </a:r>
            <a:r>
              <a:rPr dirty="0"/>
              <a:t>blue</a:t>
            </a:r>
            <a:r>
              <a:rPr dirty="0" spc="100"/>
              <a:t> </a:t>
            </a:r>
            <a:r>
              <a:rPr dirty="0"/>
              <a:t>LED</a:t>
            </a:r>
            <a:r>
              <a:rPr dirty="0" spc="100"/>
              <a:t> </a:t>
            </a:r>
            <a:r>
              <a:rPr dirty="0" spc="-20"/>
              <a:t>bulb?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203517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33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PHOTOELECTRIC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55"/>
              <a:t>wave</a:t>
            </a:r>
            <a:r>
              <a:rPr dirty="0" spc="60"/>
              <a:t> </a:t>
            </a:r>
            <a:r>
              <a:rPr dirty="0"/>
              <a:t>model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light,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intensity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radiation</a:t>
            </a:r>
            <a:r>
              <a:rPr dirty="0" spc="65"/>
              <a:t> </a:t>
            </a:r>
            <a:r>
              <a:rPr dirty="0"/>
              <a:t>from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 spc="-10"/>
              <a:t>point </a:t>
            </a:r>
            <a:r>
              <a:rPr dirty="0"/>
              <a:t>source</a:t>
            </a:r>
            <a:r>
              <a:rPr dirty="0" spc="204"/>
              <a:t> </a:t>
            </a:r>
            <a:r>
              <a:rPr dirty="0"/>
              <a:t>falls</a:t>
            </a:r>
            <a:r>
              <a:rPr dirty="0" spc="215"/>
              <a:t> </a:t>
            </a:r>
            <a:r>
              <a:rPr dirty="0"/>
              <a:t>off</a:t>
            </a:r>
            <a:r>
              <a:rPr dirty="0" spc="210"/>
              <a:t> </a:t>
            </a:r>
            <a:r>
              <a:rPr dirty="0"/>
              <a:t>as</a:t>
            </a:r>
            <a:r>
              <a:rPr dirty="0" spc="215"/>
              <a:t> </a:t>
            </a:r>
            <a:r>
              <a:rPr dirty="0"/>
              <a:t>1</a:t>
            </a:r>
            <a:r>
              <a:rPr dirty="0" b="0" i="1">
                <a:latin typeface="Bookman Old Style"/>
                <a:cs typeface="Bookman Old Style"/>
              </a:rPr>
              <a:t>/r</a:t>
            </a:r>
            <a:r>
              <a:rPr dirty="0" baseline="24390" sz="3075"/>
              <a:t>2</a:t>
            </a:r>
            <a:r>
              <a:rPr dirty="0" baseline="24390" sz="3075" spc="540"/>
              <a:t> </a:t>
            </a:r>
            <a:r>
              <a:rPr dirty="0" sz="2450"/>
              <a:t>where</a:t>
            </a:r>
            <a:r>
              <a:rPr dirty="0" sz="2450" spc="215"/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r</a:t>
            </a:r>
            <a:r>
              <a:rPr dirty="0" sz="2450" spc="150" b="0" i="1">
                <a:latin typeface="Bookman Old Style"/>
                <a:cs typeface="Bookman Old Style"/>
              </a:rPr>
              <a:t> </a:t>
            </a:r>
            <a:r>
              <a:rPr dirty="0" sz="2450"/>
              <a:t>is</a:t>
            </a:r>
            <a:r>
              <a:rPr dirty="0" sz="2450" spc="215"/>
              <a:t> </a:t>
            </a:r>
            <a:r>
              <a:rPr dirty="0" sz="2450"/>
              <a:t>the</a:t>
            </a:r>
            <a:r>
              <a:rPr dirty="0" sz="2450" spc="210"/>
              <a:t> </a:t>
            </a:r>
            <a:r>
              <a:rPr dirty="0" sz="2450"/>
              <a:t>distance</a:t>
            </a:r>
            <a:r>
              <a:rPr dirty="0" sz="2450" spc="215"/>
              <a:t> </a:t>
            </a:r>
            <a:r>
              <a:rPr dirty="0" sz="2450"/>
              <a:t>from</a:t>
            </a:r>
            <a:r>
              <a:rPr dirty="0" sz="2450" spc="215"/>
              <a:t> </a:t>
            </a:r>
            <a:r>
              <a:rPr dirty="0" sz="2450"/>
              <a:t>the</a:t>
            </a:r>
            <a:r>
              <a:rPr dirty="0" sz="2450" spc="215"/>
              <a:t> </a:t>
            </a:r>
            <a:r>
              <a:rPr dirty="0" sz="2450" spc="-10"/>
              <a:t>source. </a:t>
            </a:r>
            <a:r>
              <a:rPr dirty="0" sz="2450"/>
              <a:t>Would</a:t>
            </a:r>
            <a:r>
              <a:rPr dirty="0" sz="2450" spc="114"/>
              <a:t> that</a:t>
            </a:r>
            <a:r>
              <a:rPr dirty="0" sz="2450" spc="110"/>
              <a:t> </a:t>
            </a:r>
            <a:r>
              <a:rPr dirty="0" sz="2450"/>
              <a:t>still</a:t>
            </a:r>
            <a:r>
              <a:rPr dirty="0" sz="2450" spc="120"/>
              <a:t> </a:t>
            </a:r>
            <a:r>
              <a:rPr dirty="0" sz="2450"/>
              <a:t>be</a:t>
            </a:r>
            <a:r>
              <a:rPr dirty="0" sz="2450" spc="110"/>
              <a:t> </a:t>
            </a:r>
            <a:r>
              <a:rPr dirty="0" sz="2450"/>
              <a:t>true</a:t>
            </a:r>
            <a:r>
              <a:rPr dirty="0" sz="2450" spc="114"/>
              <a:t> </a:t>
            </a:r>
            <a:r>
              <a:rPr dirty="0" sz="2450"/>
              <a:t>in</a:t>
            </a:r>
            <a:r>
              <a:rPr dirty="0" sz="2450" spc="114"/>
              <a:t> </a:t>
            </a:r>
            <a:r>
              <a:rPr dirty="0" sz="2450"/>
              <a:t>the</a:t>
            </a:r>
            <a:r>
              <a:rPr dirty="0" sz="2450" spc="114"/>
              <a:t> </a:t>
            </a:r>
            <a:r>
              <a:rPr dirty="0" sz="2450"/>
              <a:t>photon</a:t>
            </a:r>
            <a:r>
              <a:rPr dirty="0" sz="2450" spc="120"/>
              <a:t> </a:t>
            </a:r>
            <a:r>
              <a:rPr dirty="0" sz="2450"/>
              <a:t>model?</a:t>
            </a:r>
            <a:r>
              <a:rPr dirty="0" sz="2450" spc="360"/>
              <a:t> </a:t>
            </a:r>
            <a:r>
              <a:rPr dirty="0" sz="2450"/>
              <a:t>Why</a:t>
            </a:r>
            <a:r>
              <a:rPr dirty="0" sz="2450" spc="120"/>
              <a:t> </a:t>
            </a:r>
            <a:r>
              <a:rPr dirty="0" sz="2450"/>
              <a:t>or</a:t>
            </a:r>
            <a:r>
              <a:rPr dirty="0" sz="2450" spc="114"/>
              <a:t> </a:t>
            </a:r>
            <a:r>
              <a:rPr dirty="0" sz="2450"/>
              <a:t>why</a:t>
            </a:r>
            <a:r>
              <a:rPr dirty="0" sz="2450" spc="114"/>
              <a:t> </a:t>
            </a:r>
            <a:r>
              <a:rPr dirty="0" sz="2450" spc="-20"/>
              <a:t>not?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333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3.5.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PHOTOELECTRIC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EFFECT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55"/>
              <a:t>wave</a:t>
            </a:r>
            <a:r>
              <a:rPr dirty="0" spc="60"/>
              <a:t> </a:t>
            </a:r>
            <a:r>
              <a:rPr dirty="0"/>
              <a:t>model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light,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intensity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radiation</a:t>
            </a:r>
            <a:r>
              <a:rPr dirty="0" spc="65"/>
              <a:t> </a:t>
            </a:r>
            <a:r>
              <a:rPr dirty="0"/>
              <a:t>from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 spc="-10"/>
              <a:t>point </a:t>
            </a:r>
            <a:r>
              <a:rPr dirty="0"/>
              <a:t>source</a:t>
            </a:r>
            <a:r>
              <a:rPr dirty="0" spc="204"/>
              <a:t> </a:t>
            </a:r>
            <a:r>
              <a:rPr dirty="0"/>
              <a:t>falls</a:t>
            </a:r>
            <a:r>
              <a:rPr dirty="0" spc="215"/>
              <a:t> </a:t>
            </a:r>
            <a:r>
              <a:rPr dirty="0"/>
              <a:t>off</a:t>
            </a:r>
            <a:r>
              <a:rPr dirty="0" spc="210"/>
              <a:t> </a:t>
            </a:r>
            <a:r>
              <a:rPr dirty="0"/>
              <a:t>as</a:t>
            </a:r>
            <a:r>
              <a:rPr dirty="0" spc="215"/>
              <a:t> </a:t>
            </a:r>
            <a:r>
              <a:rPr dirty="0"/>
              <a:t>1</a:t>
            </a:r>
            <a:r>
              <a:rPr dirty="0" b="0" i="1">
                <a:latin typeface="Bookman Old Style"/>
                <a:cs typeface="Bookman Old Style"/>
              </a:rPr>
              <a:t>/r</a:t>
            </a:r>
            <a:r>
              <a:rPr dirty="0" baseline="24390" sz="3075"/>
              <a:t>2</a:t>
            </a:r>
            <a:r>
              <a:rPr dirty="0" baseline="24390" sz="3075" spc="540"/>
              <a:t> </a:t>
            </a:r>
            <a:r>
              <a:rPr dirty="0" sz="2450"/>
              <a:t>where</a:t>
            </a:r>
            <a:r>
              <a:rPr dirty="0" sz="2450" spc="215"/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r</a:t>
            </a:r>
            <a:r>
              <a:rPr dirty="0" sz="2450" spc="150" b="0" i="1">
                <a:latin typeface="Bookman Old Style"/>
                <a:cs typeface="Bookman Old Style"/>
              </a:rPr>
              <a:t> </a:t>
            </a:r>
            <a:r>
              <a:rPr dirty="0" sz="2450"/>
              <a:t>is</a:t>
            </a:r>
            <a:r>
              <a:rPr dirty="0" sz="2450" spc="215"/>
              <a:t> </a:t>
            </a:r>
            <a:r>
              <a:rPr dirty="0" sz="2450"/>
              <a:t>the</a:t>
            </a:r>
            <a:r>
              <a:rPr dirty="0" sz="2450" spc="210"/>
              <a:t> </a:t>
            </a:r>
            <a:r>
              <a:rPr dirty="0" sz="2450"/>
              <a:t>distance</a:t>
            </a:r>
            <a:r>
              <a:rPr dirty="0" sz="2450" spc="215"/>
              <a:t> </a:t>
            </a:r>
            <a:r>
              <a:rPr dirty="0" sz="2450"/>
              <a:t>from</a:t>
            </a:r>
            <a:r>
              <a:rPr dirty="0" sz="2450" spc="215"/>
              <a:t> </a:t>
            </a:r>
            <a:r>
              <a:rPr dirty="0" sz="2450"/>
              <a:t>the</a:t>
            </a:r>
            <a:r>
              <a:rPr dirty="0" sz="2450" spc="215"/>
              <a:t> </a:t>
            </a:r>
            <a:r>
              <a:rPr dirty="0" sz="2450" spc="-10"/>
              <a:t>source. </a:t>
            </a:r>
            <a:r>
              <a:rPr dirty="0" sz="2450"/>
              <a:t>Would</a:t>
            </a:r>
            <a:r>
              <a:rPr dirty="0" sz="2450" spc="114"/>
              <a:t> that</a:t>
            </a:r>
            <a:r>
              <a:rPr dirty="0" sz="2450" spc="110"/>
              <a:t> </a:t>
            </a:r>
            <a:r>
              <a:rPr dirty="0" sz="2450"/>
              <a:t>still</a:t>
            </a:r>
            <a:r>
              <a:rPr dirty="0" sz="2450" spc="120"/>
              <a:t> </a:t>
            </a:r>
            <a:r>
              <a:rPr dirty="0" sz="2450"/>
              <a:t>be</a:t>
            </a:r>
            <a:r>
              <a:rPr dirty="0" sz="2450" spc="110"/>
              <a:t> </a:t>
            </a:r>
            <a:r>
              <a:rPr dirty="0" sz="2450"/>
              <a:t>true</a:t>
            </a:r>
            <a:r>
              <a:rPr dirty="0" sz="2450" spc="114"/>
              <a:t> </a:t>
            </a:r>
            <a:r>
              <a:rPr dirty="0" sz="2450"/>
              <a:t>in</a:t>
            </a:r>
            <a:r>
              <a:rPr dirty="0" sz="2450" spc="114"/>
              <a:t> </a:t>
            </a:r>
            <a:r>
              <a:rPr dirty="0" sz="2450"/>
              <a:t>the</a:t>
            </a:r>
            <a:r>
              <a:rPr dirty="0" sz="2450" spc="114"/>
              <a:t> </a:t>
            </a:r>
            <a:r>
              <a:rPr dirty="0" sz="2450"/>
              <a:t>photon</a:t>
            </a:r>
            <a:r>
              <a:rPr dirty="0" sz="2450" spc="120"/>
              <a:t> </a:t>
            </a:r>
            <a:r>
              <a:rPr dirty="0" sz="2450"/>
              <a:t>model?</a:t>
            </a:r>
            <a:r>
              <a:rPr dirty="0" sz="2450" spc="360"/>
              <a:t> </a:t>
            </a:r>
            <a:r>
              <a:rPr dirty="0" sz="2450"/>
              <a:t>Why</a:t>
            </a:r>
            <a:r>
              <a:rPr dirty="0" sz="2450" spc="120"/>
              <a:t> </a:t>
            </a:r>
            <a:r>
              <a:rPr dirty="0" sz="2450"/>
              <a:t>or</a:t>
            </a:r>
            <a:r>
              <a:rPr dirty="0" sz="2450" spc="114"/>
              <a:t> </a:t>
            </a:r>
            <a:r>
              <a:rPr dirty="0" sz="2450"/>
              <a:t>why</a:t>
            </a:r>
            <a:r>
              <a:rPr dirty="0" sz="2450" spc="114"/>
              <a:t> </a:t>
            </a:r>
            <a:r>
              <a:rPr dirty="0" sz="2450" spc="-20"/>
              <a:t>not?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68019" y="2549968"/>
            <a:ext cx="8357234" cy="45789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62865" marR="53975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3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Yes.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obvious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argument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intensity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300" b="0" i="1">
                <a:latin typeface="Bookman Old Style"/>
                <a:cs typeface="Bookman Old Style"/>
              </a:rPr>
              <a:t>does</a:t>
            </a:r>
            <a:r>
              <a:rPr dirty="0" sz="2450" spc="-30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fall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40">
                <a:latin typeface="Times New Roman"/>
                <a:cs typeface="Times New Roman"/>
              </a:rPr>
              <a:t>off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20">
                <a:latin typeface="Times New Roman"/>
                <a:cs typeface="Times New Roman"/>
              </a:rPr>
              <a:t> 1</a:t>
            </a:r>
            <a:r>
              <a:rPr dirty="0" sz="2450" spc="-20" b="0" i="1">
                <a:latin typeface="Bookman Old Style"/>
                <a:cs typeface="Bookman Old Style"/>
              </a:rPr>
              <a:t>/r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r>
              <a:rPr dirty="0" sz="2450" spc="-20">
                <a:latin typeface="Times New Roman"/>
                <a:cs typeface="Times New Roman"/>
              </a:rPr>
              <a:t>;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established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19</a:t>
            </a:r>
            <a:r>
              <a:rPr dirty="0" baseline="24390" sz="3075">
                <a:latin typeface="Times New Roman"/>
                <a:cs typeface="Times New Roman"/>
              </a:rPr>
              <a:t>th</a:t>
            </a:r>
            <a:r>
              <a:rPr dirty="0" baseline="24390" sz="3075" spc="1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cen- </a:t>
            </a:r>
            <a:r>
              <a:rPr dirty="0" sz="2450">
                <a:latin typeface="Times New Roman"/>
                <a:cs typeface="Times New Roman"/>
              </a:rPr>
              <a:t>tury,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if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mechanics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disagreed,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mechanics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wrong.</a:t>
            </a:r>
            <a:r>
              <a:rPr dirty="0" sz="2450" spc="4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But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here’s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explanation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based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 </a:t>
            </a:r>
            <a:r>
              <a:rPr dirty="0" sz="2450">
                <a:latin typeface="Times New Roman"/>
                <a:cs typeface="Times New Roman"/>
              </a:rPr>
              <a:t>model.</a:t>
            </a:r>
            <a:r>
              <a:rPr dirty="0" sz="2450" spc="114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Imagine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photons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leaving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source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(such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>
                <a:latin typeface="Times New Roman"/>
                <a:cs typeface="Times New Roman"/>
              </a:rPr>
              <a:t>light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bulb,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sun).</a:t>
            </a:r>
            <a:r>
              <a:rPr dirty="0" sz="2450" spc="13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Draw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sphere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source,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draw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sphere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around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one.</a:t>
            </a:r>
            <a:r>
              <a:rPr dirty="0" sz="2450" spc="21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goes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inner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sphere,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goes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 </a:t>
            </a:r>
            <a:r>
              <a:rPr dirty="0" sz="2450" spc="70">
                <a:latin typeface="Times New Roman"/>
                <a:cs typeface="Times New Roman"/>
              </a:rPr>
              <a:t>But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surface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sphere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bigger: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 spc="100" b="0" i="1">
                <a:latin typeface="Bookman Old Style"/>
                <a:cs typeface="Bookman Old Style"/>
              </a:rPr>
              <a:t>A</a:t>
            </a:r>
            <a:r>
              <a:rPr dirty="0" sz="2450" spc="-114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b="0" i="1">
                <a:latin typeface="Bookman Old Style"/>
                <a:cs typeface="Bookman Old Style"/>
              </a:rPr>
              <a:t>πr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So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same,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increased </a:t>
            </a:r>
            <a:r>
              <a:rPr dirty="0" sz="2450" spc="-45">
                <a:latin typeface="Times New Roman"/>
                <a:cs typeface="Times New Roman"/>
              </a:rPr>
              <a:t>like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r</a:t>
            </a:r>
            <a:r>
              <a:rPr dirty="0" baseline="24390" sz="3075" spc="75">
                <a:latin typeface="Times New Roman"/>
                <a:cs typeface="Times New Roman"/>
              </a:rPr>
              <a:t>2</a:t>
            </a:r>
            <a:r>
              <a:rPr dirty="0" sz="2450" spc="50">
                <a:latin typeface="Times New Roman"/>
                <a:cs typeface="Times New Roman"/>
              </a:rPr>
              <a:t>,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photons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down like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1</a:t>
            </a:r>
            <a:r>
              <a:rPr dirty="0" sz="2450" spc="-20" b="0" i="1">
                <a:latin typeface="Bookman Old Style"/>
                <a:cs typeface="Bookman Old Style"/>
              </a:rPr>
              <a:t>/r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r>
              <a:rPr dirty="0" sz="2450" spc="-2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03810" y="878291"/>
            <a:ext cx="28702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59981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3.6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5" b="1">
                <a:latin typeface="Georgia"/>
                <a:cs typeface="Georgia"/>
              </a:rPr>
              <a:t>Further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Photon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60" b="1">
                <a:latin typeface="Georgia"/>
                <a:cs typeface="Georgia"/>
              </a:rPr>
              <a:t>Phenomena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5"/>
              <a:t> </a:t>
            </a:r>
            <a:r>
              <a:rPr dirty="0"/>
              <a:t>greater</a:t>
            </a:r>
            <a:r>
              <a:rPr dirty="0" spc="-5"/>
              <a:t> </a:t>
            </a:r>
            <a:r>
              <a:rPr dirty="0"/>
              <a:t>momentum,</a:t>
            </a:r>
            <a:r>
              <a:rPr dirty="0" spc="30"/>
              <a:t> </a:t>
            </a:r>
            <a:r>
              <a:rPr dirty="0"/>
              <a:t>A)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50"/>
              <a:t>10</a:t>
            </a:r>
            <a:r>
              <a:rPr dirty="0" spc="5"/>
              <a:t> </a:t>
            </a:r>
            <a:r>
              <a:rPr dirty="0"/>
              <a:t>nm</a:t>
            </a:r>
            <a:r>
              <a:rPr dirty="0" spc="-5"/>
              <a:t> </a:t>
            </a:r>
            <a:r>
              <a:rPr dirty="0"/>
              <a:t>photon</a:t>
            </a:r>
            <a:r>
              <a:rPr dirty="0" spc="-5"/>
              <a:t> </a:t>
            </a:r>
            <a:r>
              <a:rPr dirty="0"/>
              <a:t>or</a:t>
            </a:r>
            <a:r>
              <a:rPr dirty="0" spc="-5"/>
              <a:t> </a:t>
            </a:r>
            <a:r>
              <a:rPr dirty="0"/>
              <a:t>B) a</a:t>
            </a:r>
            <a:r>
              <a:rPr dirty="0" spc="-5"/>
              <a:t> </a:t>
            </a:r>
            <a:r>
              <a:rPr dirty="0" spc="-80"/>
              <a:t>100</a:t>
            </a:r>
            <a:r>
              <a:rPr dirty="0" spc="5"/>
              <a:t> </a:t>
            </a:r>
            <a:r>
              <a:rPr dirty="0" spc="-25"/>
              <a:t>nm </a:t>
            </a:r>
            <a:r>
              <a:rPr dirty="0" spc="-10"/>
              <a:t>photon?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00"/>
              <a:t> </a:t>
            </a:r>
            <a:r>
              <a:rPr dirty="0"/>
              <a:t>points</a:t>
            </a:r>
            <a:r>
              <a:rPr dirty="0" spc="409"/>
              <a:t> </a:t>
            </a:r>
            <a:r>
              <a:rPr dirty="0"/>
              <a:t>on</a:t>
            </a:r>
            <a:r>
              <a:rPr dirty="0" spc="409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/>
              <a:t>surface</a:t>
            </a:r>
            <a:r>
              <a:rPr dirty="0" spc="409"/>
              <a:t> </a:t>
            </a:r>
            <a:r>
              <a:rPr dirty="0"/>
              <a:t>of</a:t>
            </a:r>
            <a:r>
              <a:rPr dirty="0" spc="415"/>
              <a:t> </a:t>
            </a:r>
            <a:r>
              <a:rPr dirty="0"/>
              <a:t>a</a:t>
            </a:r>
            <a:r>
              <a:rPr dirty="0" spc="409"/>
              <a:t> </a:t>
            </a:r>
            <a:r>
              <a:rPr dirty="0"/>
              <a:t>lake</a:t>
            </a:r>
            <a:r>
              <a:rPr dirty="0" spc="409"/>
              <a:t> </a:t>
            </a:r>
            <a:r>
              <a:rPr dirty="0" spc="55"/>
              <a:t>both</a:t>
            </a:r>
            <a:r>
              <a:rPr dirty="0" spc="409"/>
              <a:t> </a:t>
            </a:r>
            <a:r>
              <a:rPr dirty="0"/>
              <a:t>emit</a:t>
            </a:r>
            <a:r>
              <a:rPr dirty="0" spc="415"/>
              <a:t> </a:t>
            </a:r>
            <a:r>
              <a:rPr dirty="0"/>
              <a:t>identical</a:t>
            </a:r>
            <a:r>
              <a:rPr dirty="0" spc="409"/>
              <a:t> </a:t>
            </a:r>
            <a:r>
              <a:rPr dirty="0" spc="-30"/>
              <a:t>waves </a:t>
            </a:r>
            <a:r>
              <a:rPr dirty="0"/>
              <a:t>(ripples</a:t>
            </a:r>
            <a:r>
              <a:rPr dirty="0" spc="425"/>
              <a:t> </a:t>
            </a:r>
            <a:r>
              <a:rPr dirty="0"/>
              <a:t>up</a:t>
            </a:r>
            <a:r>
              <a:rPr dirty="0" spc="440"/>
              <a:t> </a:t>
            </a:r>
            <a:r>
              <a:rPr dirty="0"/>
              <a:t>and</a:t>
            </a:r>
            <a:r>
              <a:rPr dirty="0" spc="434"/>
              <a:t> </a:t>
            </a:r>
            <a:r>
              <a:rPr dirty="0"/>
              <a:t>down,</a:t>
            </a:r>
            <a:r>
              <a:rPr dirty="0" spc="520"/>
              <a:t> </a:t>
            </a:r>
            <a:r>
              <a:rPr dirty="0"/>
              <a:t>radiating</a:t>
            </a:r>
            <a:r>
              <a:rPr dirty="0" spc="440"/>
              <a:t> </a:t>
            </a:r>
            <a:r>
              <a:rPr dirty="0"/>
              <a:t>outward).</a:t>
            </a:r>
            <a:r>
              <a:rPr dirty="0" spc="365"/>
              <a:t>  </a:t>
            </a:r>
            <a:r>
              <a:rPr dirty="0"/>
              <a:t>Looking</a:t>
            </a:r>
            <a:r>
              <a:rPr dirty="0" spc="434"/>
              <a:t> </a:t>
            </a:r>
            <a:r>
              <a:rPr dirty="0" spc="120"/>
              <a:t>at</a:t>
            </a:r>
            <a:r>
              <a:rPr dirty="0" spc="434"/>
              <a:t> </a:t>
            </a:r>
            <a:r>
              <a:rPr dirty="0"/>
              <a:t>a</a:t>
            </a:r>
            <a:r>
              <a:rPr dirty="0" spc="434"/>
              <a:t> </a:t>
            </a:r>
            <a:r>
              <a:rPr dirty="0" spc="45"/>
              <a:t>third </a:t>
            </a:r>
            <a:r>
              <a:rPr dirty="0"/>
              <a:t>point</a:t>
            </a:r>
            <a:r>
              <a:rPr dirty="0" spc="204"/>
              <a:t> </a:t>
            </a:r>
            <a:r>
              <a:rPr dirty="0"/>
              <a:t>on</a:t>
            </a:r>
            <a:r>
              <a:rPr dirty="0" spc="204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/>
              <a:t>lake,</a:t>
            </a:r>
            <a:r>
              <a:rPr dirty="0" spc="240"/>
              <a:t> </a:t>
            </a:r>
            <a:r>
              <a:rPr dirty="0"/>
              <a:t>you</a:t>
            </a:r>
            <a:r>
              <a:rPr dirty="0" spc="215"/>
              <a:t> </a:t>
            </a:r>
            <a:r>
              <a:rPr dirty="0"/>
              <a:t>notice</a:t>
            </a:r>
            <a:r>
              <a:rPr dirty="0" spc="215"/>
              <a:t> </a:t>
            </a:r>
            <a:r>
              <a:rPr dirty="0" spc="114"/>
              <a:t>that</a:t>
            </a:r>
            <a:r>
              <a:rPr dirty="0" spc="210"/>
              <a:t> </a:t>
            </a:r>
            <a:r>
              <a:rPr dirty="0" spc="65"/>
              <a:t>it</a:t>
            </a:r>
            <a:r>
              <a:rPr dirty="0" spc="210"/>
              <a:t> </a:t>
            </a:r>
            <a:r>
              <a:rPr dirty="0"/>
              <a:t>isn’t</a:t>
            </a:r>
            <a:r>
              <a:rPr dirty="0" spc="215"/>
              <a:t> </a:t>
            </a:r>
            <a:r>
              <a:rPr dirty="0"/>
              <a:t>moving</a:t>
            </a:r>
            <a:r>
              <a:rPr dirty="0" spc="215"/>
              <a:t> </a:t>
            </a:r>
            <a:r>
              <a:rPr dirty="0" spc="120"/>
              <a:t>at</a:t>
            </a:r>
            <a:r>
              <a:rPr dirty="0" spc="210"/>
              <a:t> </a:t>
            </a:r>
            <a:r>
              <a:rPr dirty="0"/>
              <a:t>all.</a:t>
            </a:r>
            <a:r>
              <a:rPr dirty="0" spc="45"/>
              <a:t>  </a:t>
            </a:r>
            <a:r>
              <a:rPr dirty="0"/>
              <a:t>This</a:t>
            </a:r>
            <a:r>
              <a:rPr dirty="0" spc="210"/>
              <a:t> </a:t>
            </a:r>
            <a:r>
              <a:rPr dirty="0" spc="-25"/>
              <a:t>is </a:t>
            </a:r>
            <a:r>
              <a:rPr dirty="0" spc="-20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1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6905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possible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explanation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third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1535430" algn="l"/>
                <a:tab pos="1911350" algn="l"/>
                <a:tab pos="2454910" algn="l"/>
                <a:tab pos="3763010" algn="l"/>
                <a:tab pos="4138929" algn="l"/>
                <a:tab pos="4789805" algn="l"/>
                <a:tab pos="5764530" algn="l"/>
                <a:tab pos="6728459" algn="l"/>
                <a:tab pos="7379970" algn="l"/>
              </a:tabLst>
            </a:pPr>
            <a:r>
              <a:rPr dirty="0" sz="2450" spc="-10">
                <a:latin typeface="Times New Roman"/>
                <a:cs typeface="Times New Roman"/>
              </a:rPr>
              <a:t>Because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geometry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how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ripples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spread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out,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certain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points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touched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either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circular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marL="38227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 </a:t>
            </a:r>
            <a:r>
              <a:rPr dirty="0" sz="2450">
                <a:latin typeface="Times New Roman"/>
                <a:cs typeface="Times New Roman"/>
              </a:rPr>
              <a:t>circular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waves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reach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point,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effects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cancel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out.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5"/>
              <a:t> </a:t>
            </a:r>
            <a:r>
              <a:rPr dirty="0"/>
              <a:t>greater</a:t>
            </a:r>
            <a:r>
              <a:rPr dirty="0" spc="-5"/>
              <a:t> </a:t>
            </a:r>
            <a:r>
              <a:rPr dirty="0"/>
              <a:t>momentum,</a:t>
            </a:r>
            <a:r>
              <a:rPr dirty="0" spc="30"/>
              <a:t> </a:t>
            </a:r>
            <a:r>
              <a:rPr dirty="0"/>
              <a:t>A)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50"/>
              <a:t>10</a:t>
            </a:r>
            <a:r>
              <a:rPr dirty="0" spc="5"/>
              <a:t> </a:t>
            </a:r>
            <a:r>
              <a:rPr dirty="0"/>
              <a:t>nm</a:t>
            </a:r>
            <a:r>
              <a:rPr dirty="0" spc="-5"/>
              <a:t> </a:t>
            </a:r>
            <a:r>
              <a:rPr dirty="0"/>
              <a:t>photon</a:t>
            </a:r>
            <a:r>
              <a:rPr dirty="0" spc="-5"/>
              <a:t> </a:t>
            </a:r>
            <a:r>
              <a:rPr dirty="0"/>
              <a:t>or</a:t>
            </a:r>
            <a:r>
              <a:rPr dirty="0" spc="-5"/>
              <a:t> </a:t>
            </a:r>
            <a:r>
              <a:rPr dirty="0"/>
              <a:t>B) a</a:t>
            </a:r>
            <a:r>
              <a:rPr dirty="0" spc="-5"/>
              <a:t> </a:t>
            </a:r>
            <a:r>
              <a:rPr dirty="0" spc="-80"/>
              <a:t>100</a:t>
            </a:r>
            <a:r>
              <a:rPr dirty="0" spc="5"/>
              <a:t> </a:t>
            </a:r>
            <a:r>
              <a:rPr dirty="0" spc="-25"/>
              <a:t>nm </a:t>
            </a:r>
            <a:r>
              <a:rPr dirty="0" spc="-10"/>
              <a:t>photon?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87599"/>
            <a:ext cx="18529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893559" algn="l"/>
              </a:tabLst>
            </a:pPr>
            <a:r>
              <a:rPr dirty="0"/>
              <a:t>A</a:t>
            </a:r>
            <a:r>
              <a:rPr dirty="0" spc="130"/>
              <a:t> </a:t>
            </a:r>
            <a:r>
              <a:rPr dirty="0"/>
              <a:t>photon</a:t>
            </a:r>
            <a:r>
              <a:rPr dirty="0" spc="145"/>
              <a:t> </a:t>
            </a:r>
            <a:r>
              <a:rPr dirty="0"/>
              <a:t>and</a:t>
            </a:r>
            <a:r>
              <a:rPr dirty="0" spc="145"/>
              <a:t> </a:t>
            </a:r>
            <a:r>
              <a:rPr dirty="0"/>
              <a:t>an</a:t>
            </a:r>
            <a:r>
              <a:rPr dirty="0" spc="145"/>
              <a:t> </a:t>
            </a:r>
            <a:r>
              <a:rPr dirty="0"/>
              <a:t>electron</a:t>
            </a:r>
            <a:r>
              <a:rPr dirty="0" spc="145"/>
              <a:t> </a:t>
            </a:r>
            <a:r>
              <a:rPr dirty="0"/>
              <a:t>have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same</a:t>
            </a:r>
            <a:r>
              <a:rPr dirty="0" spc="145"/>
              <a:t> </a:t>
            </a:r>
            <a:r>
              <a:rPr dirty="0" spc="-10"/>
              <a:t>momentum.</a:t>
            </a:r>
            <a:r>
              <a:rPr dirty="0"/>
              <a:t>	Which</a:t>
            </a:r>
            <a:r>
              <a:rPr dirty="0" spc="30"/>
              <a:t> </a:t>
            </a:r>
            <a:r>
              <a:rPr dirty="0" spc="-45"/>
              <a:t>one </a:t>
            </a:r>
            <a:r>
              <a:rPr dirty="0"/>
              <a:t>has</a:t>
            </a:r>
            <a:r>
              <a:rPr dirty="0" spc="-50"/>
              <a:t> </a:t>
            </a:r>
            <a:r>
              <a:rPr dirty="0"/>
              <a:t>greater</a:t>
            </a:r>
            <a:r>
              <a:rPr dirty="0" spc="-50"/>
              <a:t> </a:t>
            </a:r>
            <a:r>
              <a:rPr dirty="0"/>
              <a:t>energy:</a:t>
            </a:r>
            <a:r>
              <a:rPr dirty="0" spc="325"/>
              <a:t> </a:t>
            </a:r>
            <a:r>
              <a:rPr dirty="0"/>
              <a:t>A)</a:t>
            </a:r>
            <a:r>
              <a:rPr dirty="0" spc="-55"/>
              <a:t> </a:t>
            </a:r>
            <a:r>
              <a:rPr dirty="0"/>
              <a:t>Photon,</a:t>
            </a:r>
            <a:r>
              <a:rPr dirty="0" spc="-5"/>
              <a:t> </a:t>
            </a:r>
            <a:r>
              <a:rPr dirty="0"/>
              <a:t>B)</a:t>
            </a:r>
            <a:r>
              <a:rPr dirty="0" spc="-50"/>
              <a:t> </a:t>
            </a:r>
            <a:r>
              <a:rPr dirty="0"/>
              <a:t>Electron,</a:t>
            </a:r>
            <a:r>
              <a:rPr dirty="0" spc="-5"/>
              <a:t> </a:t>
            </a:r>
            <a:r>
              <a:rPr dirty="0"/>
              <a:t>or</a:t>
            </a:r>
            <a:r>
              <a:rPr dirty="0" spc="-50"/>
              <a:t> </a:t>
            </a:r>
            <a:r>
              <a:rPr dirty="0"/>
              <a:t>C)</a:t>
            </a:r>
            <a:r>
              <a:rPr dirty="0" spc="-50"/>
              <a:t> </a:t>
            </a:r>
            <a:r>
              <a:rPr dirty="0"/>
              <a:t>They</a:t>
            </a:r>
            <a:r>
              <a:rPr dirty="0" spc="-45"/>
              <a:t> </a:t>
            </a:r>
            <a:r>
              <a:rPr dirty="0"/>
              <a:t>are</a:t>
            </a:r>
            <a:r>
              <a:rPr dirty="0" spc="-50"/>
              <a:t> </a:t>
            </a:r>
            <a:r>
              <a:rPr dirty="0" spc="-10"/>
              <a:t>equal?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893559" algn="l"/>
              </a:tabLst>
            </a:pPr>
            <a:r>
              <a:rPr dirty="0"/>
              <a:t>A</a:t>
            </a:r>
            <a:r>
              <a:rPr dirty="0" spc="130"/>
              <a:t> </a:t>
            </a:r>
            <a:r>
              <a:rPr dirty="0"/>
              <a:t>photon</a:t>
            </a:r>
            <a:r>
              <a:rPr dirty="0" spc="145"/>
              <a:t> </a:t>
            </a:r>
            <a:r>
              <a:rPr dirty="0"/>
              <a:t>and</a:t>
            </a:r>
            <a:r>
              <a:rPr dirty="0" spc="145"/>
              <a:t> </a:t>
            </a:r>
            <a:r>
              <a:rPr dirty="0"/>
              <a:t>an</a:t>
            </a:r>
            <a:r>
              <a:rPr dirty="0" spc="145"/>
              <a:t> </a:t>
            </a:r>
            <a:r>
              <a:rPr dirty="0"/>
              <a:t>electron</a:t>
            </a:r>
            <a:r>
              <a:rPr dirty="0" spc="145"/>
              <a:t> </a:t>
            </a:r>
            <a:r>
              <a:rPr dirty="0"/>
              <a:t>have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same</a:t>
            </a:r>
            <a:r>
              <a:rPr dirty="0" spc="145"/>
              <a:t> </a:t>
            </a:r>
            <a:r>
              <a:rPr dirty="0" spc="-10"/>
              <a:t>momentum.</a:t>
            </a:r>
            <a:r>
              <a:rPr dirty="0"/>
              <a:t>	Which</a:t>
            </a:r>
            <a:r>
              <a:rPr dirty="0" spc="30"/>
              <a:t> </a:t>
            </a:r>
            <a:r>
              <a:rPr dirty="0" spc="-45"/>
              <a:t>one </a:t>
            </a:r>
            <a:r>
              <a:rPr dirty="0"/>
              <a:t>has</a:t>
            </a:r>
            <a:r>
              <a:rPr dirty="0" spc="-50"/>
              <a:t> </a:t>
            </a:r>
            <a:r>
              <a:rPr dirty="0"/>
              <a:t>greater</a:t>
            </a:r>
            <a:r>
              <a:rPr dirty="0" spc="-50"/>
              <a:t> </a:t>
            </a:r>
            <a:r>
              <a:rPr dirty="0"/>
              <a:t>energy:</a:t>
            </a:r>
            <a:r>
              <a:rPr dirty="0" spc="325"/>
              <a:t> </a:t>
            </a:r>
            <a:r>
              <a:rPr dirty="0"/>
              <a:t>A)</a:t>
            </a:r>
            <a:r>
              <a:rPr dirty="0" spc="-55"/>
              <a:t> </a:t>
            </a:r>
            <a:r>
              <a:rPr dirty="0"/>
              <a:t>Photon,</a:t>
            </a:r>
            <a:r>
              <a:rPr dirty="0" spc="-5"/>
              <a:t> </a:t>
            </a:r>
            <a:r>
              <a:rPr dirty="0"/>
              <a:t>B)</a:t>
            </a:r>
            <a:r>
              <a:rPr dirty="0" spc="-50"/>
              <a:t> </a:t>
            </a:r>
            <a:r>
              <a:rPr dirty="0"/>
              <a:t>Electron,</a:t>
            </a:r>
            <a:r>
              <a:rPr dirty="0" spc="-5"/>
              <a:t> </a:t>
            </a:r>
            <a:r>
              <a:rPr dirty="0"/>
              <a:t>or</a:t>
            </a:r>
            <a:r>
              <a:rPr dirty="0" spc="-50"/>
              <a:t> </a:t>
            </a:r>
            <a:r>
              <a:rPr dirty="0"/>
              <a:t>C)</a:t>
            </a:r>
            <a:r>
              <a:rPr dirty="0" spc="-50"/>
              <a:t> </a:t>
            </a:r>
            <a:r>
              <a:rPr dirty="0"/>
              <a:t>They</a:t>
            </a:r>
            <a:r>
              <a:rPr dirty="0" spc="-45"/>
              <a:t> </a:t>
            </a:r>
            <a:r>
              <a:rPr dirty="0"/>
              <a:t>are</a:t>
            </a:r>
            <a:r>
              <a:rPr dirty="0" spc="-50"/>
              <a:t> </a:t>
            </a:r>
            <a:r>
              <a:rPr dirty="0" spc="-10"/>
              <a:t>equal?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18402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41692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-60"/>
              <a:t> </a:t>
            </a:r>
            <a:r>
              <a:rPr dirty="0"/>
              <a:t>Compton</a:t>
            </a:r>
            <a:r>
              <a:rPr dirty="0" spc="-55"/>
              <a:t> </a:t>
            </a:r>
            <a:r>
              <a:rPr dirty="0"/>
              <a:t>scattering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45"/>
              <a:t>wavelength</a:t>
            </a:r>
            <a:r>
              <a:rPr dirty="0" spc="-50"/>
              <a:t> </a:t>
            </a:r>
            <a:r>
              <a:rPr dirty="0" spc="-120"/>
              <a:t>of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/>
              <a:t>photon</a:t>
            </a:r>
            <a:r>
              <a:rPr dirty="0" spc="-50"/>
              <a:t> </a:t>
            </a:r>
            <a:r>
              <a:rPr dirty="0" spc="-85"/>
              <a:t>will</a:t>
            </a:r>
            <a:r>
              <a:rPr dirty="0" spc="-60"/>
              <a:t> </a:t>
            </a:r>
            <a:r>
              <a:rPr dirty="0"/>
              <a:t>.</a:t>
            </a:r>
            <a:r>
              <a:rPr dirty="0" spc="-175"/>
              <a:t> </a:t>
            </a:r>
            <a:r>
              <a:rPr dirty="0"/>
              <a:t>.</a:t>
            </a:r>
            <a:r>
              <a:rPr dirty="0" spc="-170"/>
              <a:t> </a:t>
            </a:r>
            <a:r>
              <a:rPr dirty="0"/>
              <a:t>.</a:t>
            </a:r>
            <a:r>
              <a:rPr dirty="0" spc="-17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565340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35">
                <a:latin typeface="Times New Roman"/>
                <a:cs typeface="Times New Roman"/>
              </a:rPr>
              <a:t>Always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up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35">
                <a:latin typeface="Times New Roman"/>
                <a:cs typeface="Times New Roman"/>
              </a:rPr>
              <a:t>Always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down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-10">
                <a:latin typeface="Times New Roman"/>
                <a:cs typeface="Times New Roman"/>
              </a:rPr>
              <a:t>Sometimes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sometimes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down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41692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-60"/>
              <a:t> </a:t>
            </a:r>
            <a:r>
              <a:rPr dirty="0"/>
              <a:t>Compton</a:t>
            </a:r>
            <a:r>
              <a:rPr dirty="0" spc="-55"/>
              <a:t> </a:t>
            </a:r>
            <a:r>
              <a:rPr dirty="0"/>
              <a:t>scattering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45"/>
              <a:t>wavelength</a:t>
            </a:r>
            <a:r>
              <a:rPr dirty="0" spc="-50"/>
              <a:t> </a:t>
            </a:r>
            <a:r>
              <a:rPr dirty="0" spc="-120"/>
              <a:t>of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/>
              <a:t>photon</a:t>
            </a:r>
            <a:r>
              <a:rPr dirty="0" spc="-50"/>
              <a:t> </a:t>
            </a:r>
            <a:r>
              <a:rPr dirty="0" spc="-85"/>
              <a:t>will</a:t>
            </a:r>
            <a:r>
              <a:rPr dirty="0" spc="-60"/>
              <a:t> </a:t>
            </a:r>
            <a:r>
              <a:rPr dirty="0"/>
              <a:t>.</a:t>
            </a:r>
            <a:r>
              <a:rPr dirty="0" spc="-175"/>
              <a:t> </a:t>
            </a:r>
            <a:r>
              <a:rPr dirty="0"/>
              <a:t>.</a:t>
            </a:r>
            <a:r>
              <a:rPr dirty="0" spc="-170"/>
              <a:t> </a:t>
            </a:r>
            <a:r>
              <a:rPr dirty="0"/>
              <a:t>.</a:t>
            </a:r>
            <a:r>
              <a:rPr dirty="0" spc="-17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566483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35">
                <a:latin typeface="Times New Roman"/>
                <a:cs typeface="Times New Roman"/>
              </a:rPr>
              <a:t>Always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up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35">
                <a:latin typeface="Times New Roman"/>
                <a:cs typeface="Times New Roman"/>
              </a:rPr>
              <a:t>Always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down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Sometimes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sometimes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down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Compton</a:t>
            </a:r>
            <a:r>
              <a:rPr dirty="0" spc="250"/>
              <a:t> </a:t>
            </a:r>
            <a:r>
              <a:rPr dirty="0"/>
              <a:t>scattering</a:t>
            </a:r>
            <a:r>
              <a:rPr dirty="0" spc="254"/>
              <a:t> </a:t>
            </a:r>
            <a:r>
              <a:rPr dirty="0"/>
              <a:t>is</a:t>
            </a:r>
            <a:r>
              <a:rPr dirty="0" spc="250"/>
              <a:t> </a:t>
            </a:r>
            <a:r>
              <a:rPr dirty="0" spc="-10"/>
              <a:t>evidence</a:t>
            </a:r>
            <a:r>
              <a:rPr dirty="0" spc="254"/>
              <a:t> </a:t>
            </a:r>
            <a:r>
              <a:rPr dirty="0"/>
              <a:t>for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/>
              <a:t>existence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/>
              <a:t>photons</a:t>
            </a:r>
            <a:r>
              <a:rPr dirty="0" spc="250"/>
              <a:t> </a:t>
            </a:r>
            <a:r>
              <a:rPr dirty="0" spc="-25"/>
              <a:t>be- </a:t>
            </a:r>
            <a:r>
              <a:rPr dirty="0"/>
              <a:t>cause</a:t>
            </a:r>
            <a:r>
              <a:rPr dirty="0" spc="-1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60080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At </a:t>
            </a:r>
            <a:r>
              <a:rPr dirty="0" sz="2450" spc="-320" b="0" i="1">
                <a:latin typeface="Bookman Old Style"/>
                <a:cs typeface="Bookman Old Style"/>
              </a:rPr>
              <a:t>θ</a:t>
            </a:r>
            <a:r>
              <a:rPr dirty="0" sz="2450" spc="2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shows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wavelength.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1851025" algn="l"/>
                <a:tab pos="2393950" algn="l"/>
                <a:tab pos="3625850" algn="l"/>
                <a:tab pos="4846955" algn="l"/>
                <a:tab pos="5808345" algn="l"/>
                <a:tab pos="6247765" algn="l"/>
                <a:tab pos="6790690" algn="l"/>
                <a:tab pos="7562215" algn="l"/>
                <a:tab pos="7943850" algn="l"/>
              </a:tabLst>
            </a:pPr>
            <a:r>
              <a:rPr dirty="0" sz="2450" spc="-10">
                <a:latin typeface="Times New Roman"/>
                <a:cs typeface="Times New Roman"/>
              </a:rPr>
              <a:t>Classically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outgoing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intensity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should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same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all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directions.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couldn’t </a:t>
            </a:r>
            <a:r>
              <a:rPr dirty="0" sz="2450" spc="-10">
                <a:latin typeface="Times New Roman"/>
                <a:cs typeface="Times New Roman"/>
              </a:rPr>
              <a:t>deflect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incoming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 </a:t>
            </a:r>
            <a:r>
              <a:rPr dirty="0" sz="2450" spc="-10">
                <a:latin typeface="Times New Roman"/>
                <a:cs typeface="Times New Roman"/>
              </a:rPr>
              <a:t>incom-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ing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1863089" algn="l"/>
                <a:tab pos="2418080" algn="l"/>
                <a:tab pos="3662045" algn="l"/>
                <a:tab pos="4383405" algn="l"/>
                <a:tab pos="5356860" algn="l"/>
                <a:tab pos="6338570" algn="l"/>
                <a:tab pos="7062470" algn="l"/>
                <a:tab pos="7618095" algn="l"/>
              </a:tabLst>
            </a:pPr>
            <a:r>
              <a:rPr dirty="0" sz="2450" spc="-10">
                <a:latin typeface="Times New Roman"/>
                <a:cs typeface="Times New Roman"/>
              </a:rPr>
              <a:t>Classically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outgoing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should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35">
                <a:latin typeface="Times New Roman"/>
                <a:cs typeface="Times New Roman"/>
              </a:rPr>
              <a:t>same </a:t>
            </a:r>
            <a:r>
              <a:rPr dirty="0" sz="2450" spc="-3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incoming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Compton</a:t>
            </a:r>
            <a:r>
              <a:rPr dirty="0" spc="250"/>
              <a:t> </a:t>
            </a:r>
            <a:r>
              <a:rPr dirty="0"/>
              <a:t>scattering</a:t>
            </a:r>
            <a:r>
              <a:rPr dirty="0" spc="254"/>
              <a:t> </a:t>
            </a:r>
            <a:r>
              <a:rPr dirty="0"/>
              <a:t>is</a:t>
            </a:r>
            <a:r>
              <a:rPr dirty="0" spc="250"/>
              <a:t> </a:t>
            </a:r>
            <a:r>
              <a:rPr dirty="0" spc="-10"/>
              <a:t>evidence</a:t>
            </a:r>
            <a:r>
              <a:rPr dirty="0" spc="254"/>
              <a:t> </a:t>
            </a:r>
            <a:r>
              <a:rPr dirty="0"/>
              <a:t>for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/>
              <a:t>existence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/>
              <a:t>photons</a:t>
            </a:r>
            <a:r>
              <a:rPr dirty="0" spc="250"/>
              <a:t> </a:t>
            </a:r>
            <a:r>
              <a:rPr dirty="0" spc="-25"/>
              <a:t>be- </a:t>
            </a:r>
            <a:r>
              <a:rPr dirty="0"/>
              <a:t>cause</a:t>
            </a:r>
            <a:r>
              <a:rPr dirty="0" spc="-1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At </a:t>
            </a:r>
            <a:r>
              <a:rPr dirty="0" spc="-320" b="0" i="1">
                <a:latin typeface="Bookman Old Style"/>
                <a:cs typeface="Bookman Old Style"/>
              </a:rPr>
              <a:t>θ</a:t>
            </a:r>
            <a:r>
              <a:rPr dirty="0" spc="20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15"/>
              <a:t> </a:t>
            </a:r>
            <a:r>
              <a:rPr dirty="0"/>
              <a:t>0</a:t>
            </a:r>
            <a:r>
              <a:rPr dirty="0" spc="80"/>
              <a:t> </a:t>
            </a:r>
            <a:r>
              <a:rPr dirty="0" spc="65"/>
              <a:t>it</a:t>
            </a:r>
            <a:r>
              <a:rPr dirty="0" spc="70"/>
              <a:t> </a:t>
            </a:r>
            <a:r>
              <a:rPr dirty="0" spc="-35"/>
              <a:t>shows</a:t>
            </a:r>
            <a:r>
              <a:rPr dirty="0" spc="75"/>
              <a:t> </a:t>
            </a:r>
            <a:r>
              <a:rPr dirty="0"/>
              <a:t>no</a:t>
            </a:r>
            <a:r>
              <a:rPr dirty="0" spc="75"/>
              <a:t> </a:t>
            </a:r>
            <a:r>
              <a:rPr dirty="0"/>
              <a:t>change</a:t>
            </a:r>
            <a:r>
              <a:rPr dirty="0" spc="70"/>
              <a:t> </a:t>
            </a:r>
            <a:r>
              <a:rPr dirty="0"/>
              <a:t>in</a:t>
            </a:r>
            <a:r>
              <a:rPr dirty="0" spc="75"/>
              <a:t> </a:t>
            </a:r>
            <a:r>
              <a:rPr dirty="0" spc="-10"/>
              <a:t>wavelength.</a:t>
            </a:r>
          </a:p>
          <a:p>
            <a:pPr marL="393700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858645" algn="l"/>
                <a:tab pos="2400935" algn="l"/>
                <a:tab pos="3632835" algn="l"/>
                <a:tab pos="4854575" algn="l"/>
                <a:tab pos="5815965" algn="l"/>
                <a:tab pos="6255385" algn="l"/>
                <a:tab pos="6798309" algn="l"/>
                <a:tab pos="7569200" algn="l"/>
                <a:tab pos="7951470" algn="l"/>
              </a:tabLst>
            </a:pPr>
            <a:r>
              <a:rPr dirty="0" spc="-10"/>
              <a:t>Classically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outgoing</a:t>
            </a:r>
            <a:r>
              <a:rPr dirty="0"/>
              <a:t>	</a:t>
            </a:r>
            <a:r>
              <a:rPr dirty="0" spc="-10"/>
              <a:t>intensity</a:t>
            </a:r>
            <a:r>
              <a:rPr dirty="0"/>
              <a:t>	</a:t>
            </a:r>
            <a:r>
              <a:rPr dirty="0" spc="-10"/>
              <a:t>should</a:t>
            </a:r>
            <a:r>
              <a:rPr dirty="0"/>
              <a:t>	</a:t>
            </a:r>
            <a:r>
              <a:rPr dirty="0" spc="-25"/>
              <a:t>be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same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40"/>
              <a:t>all </a:t>
            </a:r>
            <a:r>
              <a:rPr dirty="0" spc="-40"/>
              <a:t>	</a:t>
            </a:r>
            <a:r>
              <a:rPr dirty="0" spc="-10"/>
              <a:t>directions.</a:t>
            </a: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An</a:t>
            </a:r>
            <a:r>
              <a:rPr dirty="0" spc="-5"/>
              <a:t> </a:t>
            </a:r>
            <a:r>
              <a:rPr dirty="0"/>
              <a:t>electron</a:t>
            </a:r>
            <a:r>
              <a:rPr dirty="0" spc="-5"/>
              <a:t> </a:t>
            </a:r>
            <a:r>
              <a:rPr dirty="0"/>
              <a:t>couldn’t </a:t>
            </a:r>
            <a:r>
              <a:rPr dirty="0" spc="-10"/>
              <a:t>deflect</a:t>
            </a:r>
            <a:r>
              <a:rPr dirty="0" spc="-5"/>
              <a:t> </a:t>
            </a:r>
            <a:r>
              <a:rPr dirty="0"/>
              <a:t>an</a:t>
            </a:r>
            <a:r>
              <a:rPr dirty="0" spc="-5"/>
              <a:t> </a:t>
            </a:r>
            <a:r>
              <a:rPr dirty="0" spc="-20"/>
              <a:t>incoming</a:t>
            </a:r>
            <a:r>
              <a:rPr dirty="0"/>
              <a:t> </a:t>
            </a:r>
            <a:r>
              <a:rPr dirty="0" spc="-35"/>
              <a:t>wave,</a:t>
            </a:r>
            <a:r>
              <a:rPr dirty="0" spc="5"/>
              <a:t> </a:t>
            </a:r>
            <a:r>
              <a:rPr dirty="0"/>
              <a:t>only</a:t>
            </a:r>
            <a:r>
              <a:rPr dirty="0" spc="-10"/>
              <a:t> </a:t>
            </a:r>
            <a:r>
              <a:rPr dirty="0"/>
              <a:t>an </a:t>
            </a:r>
            <a:r>
              <a:rPr dirty="0" spc="-10"/>
              <a:t>incom- </a:t>
            </a:r>
            <a:r>
              <a:rPr dirty="0" spc="-10"/>
              <a:t>	</a:t>
            </a:r>
            <a:r>
              <a:rPr dirty="0"/>
              <a:t>ing</a:t>
            </a:r>
            <a:r>
              <a:rPr dirty="0" spc="10"/>
              <a:t> </a:t>
            </a:r>
            <a:r>
              <a:rPr dirty="0" spc="-10"/>
              <a:t>particle.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870710" algn="l"/>
                <a:tab pos="2425700" algn="l"/>
                <a:tab pos="3669665" algn="l"/>
                <a:tab pos="4390390" algn="l"/>
                <a:tab pos="5364480" algn="l"/>
                <a:tab pos="6346190" algn="l"/>
                <a:tab pos="7070090" algn="l"/>
                <a:tab pos="7625715" algn="l"/>
              </a:tabLst>
            </a:pPr>
            <a:r>
              <a:rPr dirty="0" spc="-10"/>
              <a:t>Classically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outgoing</a:t>
            </a:r>
            <a:r>
              <a:rPr dirty="0"/>
              <a:t>	</a:t>
            </a:r>
            <a:r>
              <a:rPr dirty="0" spc="-10"/>
              <a:t>light</a:t>
            </a:r>
            <a:r>
              <a:rPr dirty="0"/>
              <a:t>	</a:t>
            </a:r>
            <a:r>
              <a:rPr dirty="0" spc="-10"/>
              <a:t>should</a:t>
            </a:r>
            <a:r>
              <a:rPr dirty="0"/>
              <a:t>	</a:t>
            </a:r>
            <a:r>
              <a:rPr dirty="0" spc="-10"/>
              <a:t>always</a:t>
            </a:r>
            <a:r>
              <a:rPr dirty="0"/>
              <a:t>	</a:t>
            </a:r>
            <a:r>
              <a:rPr dirty="0" spc="-20"/>
              <a:t>have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35"/>
              <a:t>same </a:t>
            </a:r>
            <a:r>
              <a:rPr dirty="0" spc="-35"/>
              <a:t>	</a:t>
            </a:r>
            <a:r>
              <a:rPr dirty="0" spc="-20"/>
              <a:t>wavelength</a:t>
            </a:r>
            <a:r>
              <a:rPr dirty="0" spc="70"/>
              <a:t> </a:t>
            </a:r>
            <a:r>
              <a:rPr dirty="0"/>
              <a:t>as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20"/>
              <a:t>incoming</a:t>
            </a:r>
            <a:r>
              <a:rPr dirty="0" spc="70"/>
              <a:t> </a:t>
            </a:r>
            <a:r>
              <a:rPr dirty="0" spc="-10"/>
              <a:t>light.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D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9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0"/>
              <a:t> </a:t>
            </a:r>
            <a:r>
              <a:rPr dirty="0"/>
              <a:t>do</a:t>
            </a:r>
            <a:r>
              <a:rPr dirty="0" spc="155"/>
              <a:t> </a:t>
            </a:r>
            <a:r>
              <a:rPr dirty="0"/>
              <a:t>a</a:t>
            </a:r>
            <a:r>
              <a:rPr dirty="0" spc="150"/>
              <a:t> </a:t>
            </a:r>
            <a:r>
              <a:rPr dirty="0"/>
              <a:t>Compton</a:t>
            </a:r>
            <a:r>
              <a:rPr dirty="0" spc="150"/>
              <a:t> </a:t>
            </a:r>
            <a:r>
              <a:rPr dirty="0"/>
              <a:t>experiment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which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0"/>
              <a:t> </a:t>
            </a:r>
            <a:r>
              <a:rPr dirty="0"/>
              <a:t>shine</a:t>
            </a:r>
            <a:r>
              <a:rPr dirty="0" spc="150"/>
              <a:t> </a:t>
            </a:r>
            <a:r>
              <a:rPr dirty="0" spc="-10"/>
              <a:t>light </a:t>
            </a:r>
            <a:r>
              <a:rPr dirty="0"/>
              <a:t>on</a:t>
            </a:r>
            <a:r>
              <a:rPr dirty="0" spc="420"/>
              <a:t> </a:t>
            </a:r>
            <a:r>
              <a:rPr dirty="0"/>
              <a:t>a</a:t>
            </a:r>
            <a:r>
              <a:rPr dirty="0" spc="420"/>
              <a:t> </a:t>
            </a:r>
            <a:r>
              <a:rPr dirty="0" spc="55"/>
              <a:t>target</a:t>
            </a:r>
            <a:r>
              <a:rPr dirty="0" spc="415"/>
              <a:t> </a:t>
            </a:r>
            <a:r>
              <a:rPr dirty="0"/>
              <a:t>and</a:t>
            </a:r>
            <a:r>
              <a:rPr dirty="0" spc="425"/>
              <a:t> </a:t>
            </a:r>
            <a:r>
              <a:rPr dirty="0"/>
              <a:t>measure</a:t>
            </a:r>
            <a:r>
              <a:rPr dirty="0" spc="415"/>
              <a:t> </a:t>
            </a:r>
            <a:r>
              <a:rPr dirty="0"/>
              <a:t>the</a:t>
            </a:r>
            <a:r>
              <a:rPr dirty="0" spc="420"/>
              <a:t> </a:t>
            </a:r>
            <a:r>
              <a:rPr dirty="0"/>
              <a:t>shift</a:t>
            </a:r>
            <a:r>
              <a:rPr dirty="0" spc="415"/>
              <a:t> </a:t>
            </a:r>
            <a:r>
              <a:rPr dirty="0"/>
              <a:t>in</a:t>
            </a:r>
            <a:r>
              <a:rPr dirty="0" spc="425"/>
              <a:t> </a:t>
            </a:r>
            <a:r>
              <a:rPr dirty="0"/>
              <a:t>wavelength</a:t>
            </a:r>
            <a:r>
              <a:rPr dirty="0" spc="420"/>
              <a:t> </a:t>
            </a:r>
            <a:r>
              <a:rPr dirty="0"/>
              <a:t>for</a:t>
            </a:r>
            <a:r>
              <a:rPr dirty="0" spc="420"/>
              <a:t> </a:t>
            </a:r>
            <a:r>
              <a:rPr dirty="0"/>
              <a:t>light</a:t>
            </a:r>
            <a:r>
              <a:rPr dirty="0" spc="415"/>
              <a:t> </a:t>
            </a:r>
            <a:r>
              <a:rPr dirty="0" spc="95"/>
              <a:t>that </a:t>
            </a:r>
            <a:r>
              <a:rPr dirty="0"/>
              <a:t>comes</a:t>
            </a:r>
            <a:r>
              <a:rPr dirty="0" spc="480"/>
              <a:t> </a:t>
            </a:r>
            <a:r>
              <a:rPr dirty="0"/>
              <a:t>out</a:t>
            </a:r>
            <a:r>
              <a:rPr dirty="0" spc="484"/>
              <a:t> </a:t>
            </a:r>
            <a:r>
              <a:rPr dirty="0" spc="120"/>
              <a:t>at</a:t>
            </a:r>
            <a:r>
              <a:rPr dirty="0" spc="480"/>
              <a:t> </a:t>
            </a:r>
            <a:r>
              <a:rPr dirty="0"/>
              <a:t>135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baseline="24390" sz="3075" spc="7" i="1">
                <a:latin typeface="Arial"/>
                <a:cs typeface="Arial"/>
              </a:rPr>
              <a:t>  </a:t>
            </a:r>
            <a:r>
              <a:rPr dirty="0" sz="2450"/>
              <a:t>to</a:t>
            </a:r>
            <a:r>
              <a:rPr dirty="0" sz="2450" spc="480"/>
              <a:t> </a:t>
            </a:r>
            <a:r>
              <a:rPr dirty="0" sz="2450"/>
              <a:t>the</a:t>
            </a:r>
            <a:r>
              <a:rPr dirty="0" sz="2450" spc="480"/>
              <a:t> </a:t>
            </a:r>
            <a:r>
              <a:rPr dirty="0" sz="2450"/>
              <a:t>original</a:t>
            </a:r>
            <a:r>
              <a:rPr dirty="0" sz="2450" spc="484"/>
              <a:t> </a:t>
            </a:r>
            <a:r>
              <a:rPr dirty="0" sz="2450"/>
              <a:t>direction.</a:t>
            </a:r>
            <a:r>
              <a:rPr dirty="0" sz="2450" spc="425"/>
              <a:t>  </a:t>
            </a:r>
            <a:r>
              <a:rPr dirty="0" sz="2450"/>
              <a:t>Then</a:t>
            </a:r>
            <a:r>
              <a:rPr dirty="0" sz="2450" spc="484"/>
              <a:t> </a:t>
            </a:r>
            <a:r>
              <a:rPr dirty="0" sz="2450"/>
              <a:t>you</a:t>
            </a:r>
            <a:r>
              <a:rPr dirty="0" sz="2450" spc="480"/>
              <a:t> </a:t>
            </a:r>
            <a:r>
              <a:rPr dirty="0" sz="2450" spc="-10"/>
              <a:t>repeat </a:t>
            </a:r>
            <a:r>
              <a:rPr dirty="0" sz="2450"/>
              <a:t>the</a:t>
            </a:r>
            <a:r>
              <a:rPr dirty="0" sz="2450" spc="315"/>
              <a:t> </a:t>
            </a:r>
            <a:r>
              <a:rPr dirty="0" sz="2450"/>
              <a:t>experiment</a:t>
            </a:r>
            <a:r>
              <a:rPr dirty="0" sz="2450" spc="325"/>
              <a:t> </a:t>
            </a:r>
            <a:r>
              <a:rPr dirty="0" sz="2450"/>
              <a:t>with</a:t>
            </a:r>
            <a:r>
              <a:rPr dirty="0" sz="2450" spc="325"/>
              <a:t> </a:t>
            </a:r>
            <a:r>
              <a:rPr dirty="0" sz="2450"/>
              <a:t>higher</a:t>
            </a:r>
            <a:r>
              <a:rPr dirty="0" sz="2450" spc="325"/>
              <a:t> </a:t>
            </a:r>
            <a:r>
              <a:rPr dirty="0" sz="2450"/>
              <a:t>frequency</a:t>
            </a:r>
            <a:r>
              <a:rPr dirty="0" sz="2450" spc="330"/>
              <a:t> </a:t>
            </a:r>
            <a:r>
              <a:rPr dirty="0" sz="2450"/>
              <a:t>incoming</a:t>
            </a:r>
            <a:r>
              <a:rPr dirty="0" sz="2450" spc="325"/>
              <a:t> </a:t>
            </a:r>
            <a:r>
              <a:rPr dirty="0" sz="2450"/>
              <a:t>light.</a:t>
            </a:r>
            <a:r>
              <a:rPr dirty="0" sz="2450" spc="235"/>
              <a:t>  </a:t>
            </a:r>
            <a:r>
              <a:rPr dirty="0" sz="2450"/>
              <a:t>Will</a:t>
            </a:r>
            <a:r>
              <a:rPr dirty="0" sz="2450" spc="335"/>
              <a:t> </a:t>
            </a:r>
            <a:r>
              <a:rPr dirty="0" sz="2450" spc="-25"/>
              <a:t>the </a:t>
            </a:r>
            <a:r>
              <a:rPr dirty="0" sz="2450" spc="-10"/>
              <a:t>observed</a:t>
            </a:r>
            <a:r>
              <a:rPr dirty="0" sz="2450" spc="-85"/>
              <a:t> </a:t>
            </a:r>
            <a:r>
              <a:rPr dirty="0" sz="2450"/>
              <a:t>shift</a:t>
            </a:r>
            <a:r>
              <a:rPr dirty="0" sz="2450" spc="55"/>
              <a:t> </a:t>
            </a:r>
            <a:r>
              <a:rPr dirty="0" sz="2450"/>
              <a:t>be</a:t>
            </a:r>
            <a:r>
              <a:rPr dirty="0" sz="2450" spc="50"/>
              <a:t> </a:t>
            </a:r>
            <a:r>
              <a:rPr dirty="0" sz="2450"/>
              <a:t>.</a:t>
            </a:r>
            <a:r>
              <a:rPr dirty="0" sz="2450" spc="-229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60"/>
              <a:t> </a:t>
            </a:r>
            <a:r>
              <a:rPr dirty="0" sz="2450" spc="-10"/>
              <a:t>one.)</a:t>
            </a:r>
            <a:endParaRPr sz="2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80783"/>
            <a:ext cx="511683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times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9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0"/>
              <a:t> </a:t>
            </a:r>
            <a:r>
              <a:rPr dirty="0"/>
              <a:t>do</a:t>
            </a:r>
            <a:r>
              <a:rPr dirty="0" spc="155"/>
              <a:t> </a:t>
            </a:r>
            <a:r>
              <a:rPr dirty="0"/>
              <a:t>a</a:t>
            </a:r>
            <a:r>
              <a:rPr dirty="0" spc="150"/>
              <a:t> </a:t>
            </a:r>
            <a:r>
              <a:rPr dirty="0"/>
              <a:t>Compton</a:t>
            </a:r>
            <a:r>
              <a:rPr dirty="0" spc="150"/>
              <a:t> </a:t>
            </a:r>
            <a:r>
              <a:rPr dirty="0"/>
              <a:t>experiment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which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0"/>
              <a:t> </a:t>
            </a:r>
            <a:r>
              <a:rPr dirty="0"/>
              <a:t>shine</a:t>
            </a:r>
            <a:r>
              <a:rPr dirty="0" spc="150"/>
              <a:t> </a:t>
            </a:r>
            <a:r>
              <a:rPr dirty="0" spc="-10"/>
              <a:t>light </a:t>
            </a:r>
            <a:r>
              <a:rPr dirty="0"/>
              <a:t>on</a:t>
            </a:r>
            <a:r>
              <a:rPr dirty="0" spc="420"/>
              <a:t> </a:t>
            </a:r>
            <a:r>
              <a:rPr dirty="0"/>
              <a:t>a</a:t>
            </a:r>
            <a:r>
              <a:rPr dirty="0" spc="420"/>
              <a:t> </a:t>
            </a:r>
            <a:r>
              <a:rPr dirty="0" spc="55"/>
              <a:t>target</a:t>
            </a:r>
            <a:r>
              <a:rPr dirty="0" spc="415"/>
              <a:t> </a:t>
            </a:r>
            <a:r>
              <a:rPr dirty="0"/>
              <a:t>and</a:t>
            </a:r>
            <a:r>
              <a:rPr dirty="0" spc="425"/>
              <a:t> </a:t>
            </a:r>
            <a:r>
              <a:rPr dirty="0"/>
              <a:t>measure</a:t>
            </a:r>
            <a:r>
              <a:rPr dirty="0" spc="415"/>
              <a:t> </a:t>
            </a:r>
            <a:r>
              <a:rPr dirty="0"/>
              <a:t>the</a:t>
            </a:r>
            <a:r>
              <a:rPr dirty="0" spc="420"/>
              <a:t> </a:t>
            </a:r>
            <a:r>
              <a:rPr dirty="0"/>
              <a:t>shift</a:t>
            </a:r>
            <a:r>
              <a:rPr dirty="0" spc="415"/>
              <a:t> </a:t>
            </a:r>
            <a:r>
              <a:rPr dirty="0"/>
              <a:t>in</a:t>
            </a:r>
            <a:r>
              <a:rPr dirty="0" spc="425"/>
              <a:t> </a:t>
            </a:r>
            <a:r>
              <a:rPr dirty="0"/>
              <a:t>wavelength</a:t>
            </a:r>
            <a:r>
              <a:rPr dirty="0" spc="420"/>
              <a:t> </a:t>
            </a:r>
            <a:r>
              <a:rPr dirty="0"/>
              <a:t>for</a:t>
            </a:r>
            <a:r>
              <a:rPr dirty="0" spc="420"/>
              <a:t> </a:t>
            </a:r>
            <a:r>
              <a:rPr dirty="0"/>
              <a:t>light</a:t>
            </a:r>
            <a:r>
              <a:rPr dirty="0" spc="415"/>
              <a:t> </a:t>
            </a:r>
            <a:r>
              <a:rPr dirty="0" spc="95"/>
              <a:t>that </a:t>
            </a:r>
            <a:r>
              <a:rPr dirty="0"/>
              <a:t>comes</a:t>
            </a:r>
            <a:r>
              <a:rPr dirty="0" spc="480"/>
              <a:t> </a:t>
            </a:r>
            <a:r>
              <a:rPr dirty="0"/>
              <a:t>out</a:t>
            </a:r>
            <a:r>
              <a:rPr dirty="0" spc="484"/>
              <a:t> </a:t>
            </a:r>
            <a:r>
              <a:rPr dirty="0" spc="120"/>
              <a:t>at</a:t>
            </a:r>
            <a:r>
              <a:rPr dirty="0" spc="480"/>
              <a:t> </a:t>
            </a:r>
            <a:r>
              <a:rPr dirty="0"/>
              <a:t>135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baseline="24390" sz="3075" spc="7" i="1">
                <a:latin typeface="Arial"/>
                <a:cs typeface="Arial"/>
              </a:rPr>
              <a:t>  </a:t>
            </a:r>
            <a:r>
              <a:rPr dirty="0" sz="2450"/>
              <a:t>to</a:t>
            </a:r>
            <a:r>
              <a:rPr dirty="0" sz="2450" spc="480"/>
              <a:t> </a:t>
            </a:r>
            <a:r>
              <a:rPr dirty="0" sz="2450"/>
              <a:t>the</a:t>
            </a:r>
            <a:r>
              <a:rPr dirty="0" sz="2450" spc="480"/>
              <a:t> </a:t>
            </a:r>
            <a:r>
              <a:rPr dirty="0" sz="2450"/>
              <a:t>original</a:t>
            </a:r>
            <a:r>
              <a:rPr dirty="0" sz="2450" spc="484"/>
              <a:t> </a:t>
            </a:r>
            <a:r>
              <a:rPr dirty="0" sz="2450"/>
              <a:t>direction.</a:t>
            </a:r>
            <a:r>
              <a:rPr dirty="0" sz="2450" spc="425"/>
              <a:t>  </a:t>
            </a:r>
            <a:r>
              <a:rPr dirty="0" sz="2450"/>
              <a:t>Then</a:t>
            </a:r>
            <a:r>
              <a:rPr dirty="0" sz="2450" spc="484"/>
              <a:t> </a:t>
            </a:r>
            <a:r>
              <a:rPr dirty="0" sz="2450"/>
              <a:t>you</a:t>
            </a:r>
            <a:r>
              <a:rPr dirty="0" sz="2450" spc="480"/>
              <a:t> </a:t>
            </a:r>
            <a:r>
              <a:rPr dirty="0" sz="2450" spc="-10"/>
              <a:t>repeat </a:t>
            </a:r>
            <a:r>
              <a:rPr dirty="0" sz="2450"/>
              <a:t>the</a:t>
            </a:r>
            <a:r>
              <a:rPr dirty="0" sz="2450" spc="315"/>
              <a:t> </a:t>
            </a:r>
            <a:r>
              <a:rPr dirty="0" sz="2450"/>
              <a:t>experiment</a:t>
            </a:r>
            <a:r>
              <a:rPr dirty="0" sz="2450" spc="325"/>
              <a:t> </a:t>
            </a:r>
            <a:r>
              <a:rPr dirty="0" sz="2450"/>
              <a:t>with</a:t>
            </a:r>
            <a:r>
              <a:rPr dirty="0" sz="2450" spc="325"/>
              <a:t> </a:t>
            </a:r>
            <a:r>
              <a:rPr dirty="0" sz="2450"/>
              <a:t>higher</a:t>
            </a:r>
            <a:r>
              <a:rPr dirty="0" sz="2450" spc="325"/>
              <a:t> </a:t>
            </a:r>
            <a:r>
              <a:rPr dirty="0" sz="2450"/>
              <a:t>frequency</a:t>
            </a:r>
            <a:r>
              <a:rPr dirty="0" sz="2450" spc="330"/>
              <a:t> </a:t>
            </a:r>
            <a:r>
              <a:rPr dirty="0" sz="2450"/>
              <a:t>incoming</a:t>
            </a:r>
            <a:r>
              <a:rPr dirty="0" sz="2450" spc="325"/>
              <a:t> </a:t>
            </a:r>
            <a:r>
              <a:rPr dirty="0" sz="2450"/>
              <a:t>light.</a:t>
            </a:r>
            <a:r>
              <a:rPr dirty="0" sz="2450" spc="235"/>
              <a:t>  </a:t>
            </a:r>
            <a:r>
              <a:rPr dirty="0" sz="2450"/>
              <a:t>Will</a:t>
            </a:r>
            <a:r>
              <a:rPr dirty="0" sz="2450" spc="335"/>
              <a:t> </a:t>
            </a:r>
            <a:r>
              <a:rPr dirty="0" sz="2450" spc="-25"/>
              <a:t>the </a:t>
            </a:r>
            <a:r>
              <a:rPr dirty="0" sz="2450" spc="-10"/>
              <a:t>observed</a:t>
            </a:r>
            <a:r>
              <a:rPr dirty="0" sz="2450" spc="-85"/>
              <a:t> </a:t>
            </a:r>
            <a:r>
              <a:rPr dirty="0" sz="2450"/>
              <a:t>shift</a:t>
            </a:r>
            <a:r>
              <a:rPr dirty="0" sz="2450" spc="55"/>
              <a:t> </a:t>
            </a:r>
            <a:r>
              <a:rPr dirty="0" sz="2450"/>
              <a:t>be</a:t>
            </a:r>
            <a:r>
              <a:rPr dirty="0" sz="2450" spc="50"/>
              <a:t> </a:t>
            </a:r>
            <a:r>
              <a:rPr dirty="0" sz="2450"/>
              <a:t>.</a:t>
            </a:r>
            <a:r>
              <a:rPr dirty="0" sz="2450" spc="-229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60"/>
              <a:t> </a:t>
            </a:r>
            <a:r>
              <a:rPr dirty="0" sz="2450" spc="-10"/>
              <a:t>one.)</a:t>
            </a:r>
            <a:endParaRPr sz="2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512826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times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240"/>
              <a:t> </a:t>
            </a:r>
            <a:r>
              <a:rPr dirty="0"/>
              <a:t>you</a:t>
            </a:r>
            <a:r>
              <a:rPr dirty="0" spc="240"/>
              <a:t> </a:t>
            </a:r>
            <a:r>
              <a:rPr dirty="0"/>
              <a:t>shine</a:t>
            </a:r>
            <a:r>
              <a:rPr dirty="0" spc="240"/>
              <a:t> </a:t>
            </a:r>
            <a:r>
              <a:rPr dirty="0"/>
              <a:t>light</a:t>
            </a:r>
            <a:r>
              <a:rPr dirty="0" spc="240"/>
              <a:t> </a:t>
            </a:r>
            <a:r>
              <a:rPr dirty="0"/>
              <a:t>on</a:t>
            </a:r>
            <a:r>
              <a:rPr dirty="0" spc="240"/>
              <a:t> </a:t>
            </a:r>
            <a:r>
              <a:rPr dirty="0"/>
              <a:t>a</a:t>
            </a:r>
            <a:r>
              <a:rPr dirty="0" spc="235"/>
              <a:t> </a:t>
            </a:r>
            <a:r>
              <a:rPr dirty="0"/>
              <a:t>solid</a:t>
            </a:r>
            <a:r>
              <a:rPr dirty="0" spc="240"/>
              <a:t> </a:t>
            </a:r>
            <a:r>
              <a:rPr dirty="0" spc="55"/>
              <a:t>target</a:t>
            </a:r>
            <a:r>
              <a:rPr dirty="0" spc="240"/>
              <a:t> </a:t>
            </a:r>
            <a:r>
              <a:rPr dirty="0"/>
              <a:t>and</a:t>
            </a:r>
            <a:r>
              <a:rPr dirty="0" spc="240"/>
              <a:t> </a:t>
            </a:r>
            <a:r>
              <a:rPr dirty="0"/>
              <a:t>liberate</a:t>
            </a:r>
            <a:r>
              <a:rPr dirty="0" spc="240"/>
              <a:t> </a:t>
            </a:r>
            <a:r>
              <a:rPr dirty="0" spc="-10"/>
              <a:t>electrons. </a:t>
            </a:r>
            <a:r>
              <a:rPr dirty="0"/>
              <a:t>Those</a:t>
            </a:r>
            <a:r>
              <a:rPr dirty="0" spc="395"/>
              <a:t> </a:t>
            </a:r>
            <a:r>
              <a:rPr dirty="0"/>
              <a:t>electrons</a:t>
            </a:r>
            <a:r>
              <a:rPr dirty="0" spc="409"/>
              <a:t> </a:t>
            </a:r>
            <a:r>
              <a:rPr dirty="0"/>
              <a:t>pass</a:t>
            </a:r>
            <a:r>
              <a:rPr dirty="0" spc="405"/>
              <a:t> </a:t>
            </a:r>
            <a:r>
              <a:rPr dirty="0"/>
              <a:t>through</a:t>
            </a:r>
            <a:r>
              <a:rPr dirty="0" spc="409"/>
              <a:t> </a:t>
            </a:r>
            <a:r>
              <a:rPr dirty="0"/>
              <a:t>a</a:t>
            </a:r>
            <a:r>
              <a:rPr dirty="0" spc="405"/>
              <a:t> </a:t>
            </a:r>
            <a:r>
              <a:rPr dirty="0"/>
              <a:t>vacuum</a:t>
            </a:r>
            <a:r>
              <a:rPr dirty="0" spc="409"/>
              <a:t> </a:t>
            </a:r>
            <a:r>
              <a:rPr dirty="0"/>
              <a:t>(with</a:t>
            </a:r>
            <a:r>
              <a:rPr dirty="0" spc="409"/>
              <a:t> </a:t>
            </a:r>
            <a:r>
              <a:rPr dirty="0"/>
              <a:t>no</a:t>
            </a:r>
            <a:r>
              <a:rPr dirty="0" spc="405"/>
              <a:t> </a:t>
            </a:r>
            <a:r>
              <a:rPr dirty="0"/>
              <a:t>electric</a:t>
            </a:r>
            <a:r>
              <a:rPr dirty="0" spc="409"/>
              <a:t> </a:t>
            </a:r>
            <a:r>
              <a:rPr dirty="0" spc="-10"/>
              <a:t>field) </a:t>
            </a:r>
            <a:r>
              <a:rPr dirty="0"/>
              <a:t>and</a:t>
            </a:r>
            <a:r>
              <a:rPr dirty="0" spc="254"/>
              <a:t> </a:t>
            </a:r>
            <a:r>
              <a:rPr dirty="0"/>
              <a:t>strike</a:t>
            </a:r>
            <a:r>
              <a:rPr dirty="0" spc="260"/>
              <a:t> </a:t>
            </a:r>
            <a:r>
              <a:rPr dirty="0"/>
              <a:t>another</a:t>
            </a:r>
            <a:r>
              <a:rPr dirty="0" spc="254"/>
              <a:t> </a:t>
            </a:r>
            <a:r>
              <a:rPr dirty="0"/>
              <a:t>target,</a:t>
            </a:r>
            <a:r>
              <a:rPr dirty="0" spc="270"/>
              <a:t> </a:t>
            </a:r>
            <a:r>
              <a:rPr dirty="0"/>
              <a:t>causing</a:t>
            </a:r>
            <a:r>
              <a:rPr dirty="0" spc="260"/>
              <a:t> </a:t>
            </a:r>
            <a:r>
              <a:rPr dirty="0" spc="65"/>
              <a:t>it</a:t>
            </a:r>
            <a:r>
              <a:rPr dirty="0" spc="254"/>
              <a:t> </a:t>
            </a:r>
            <a:r>
              <a:rPr dirty="0"/>
              <a:t>to</a:t>
            </a:r>
            <a:r>
              <a:rPr dirty="0" spc="254"/>
              <a:t> </a:t>
            </a:r>
            <a:r>
              <a:rPr dirty="0"/>
              <a:t>emit</a:t>
            </a:r>
            <a:r>
              <a:rPr dirty="0" spc="260"/>
              <a:t> </a:t>
            </a:r>
            <a:r>
              <a:rPr dirty="0"/>
              <a:t>radiation.</a:t>
            </a:r>
            <a:r>
              <a:rPr dirty="0" spc="25"/>
              <a:t>  </a:t>
            </a:r>
            <a:r>
              <a:rPr dirty="0"/>
              <a:t>Which</a:t>
            </a:r>
            <a:r>
              <a:rPr dirty="0" spc="260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 spc="-35"/>
              <a:t>following</a:t>
            </a:r>
            <a:r>
              <a:rPr dirty="0" spc="265"/>
              <a:t> </a:t>
            </a:r>
            <a:r>
              <a:rPr dirty="0"/>
              <a:t>describes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65"/>
              <a:t> </a:t>
            </a:r>
            <a:r>
              <a:rPr dirty="0"/>
              <a:t>frequency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65"/>
              <a:t> </a:t>
            </a:r>
            <a:r>
              <a:rPr dirty="0" spc="114"/>
              <a:t>that</a:t>
            </a:r>
            <a:r>
              <a:rPr dirty="0" spc="270"/>
              <a:t> </a:t>
            </a:r>
            <a:r>
              <a:rPr dirty="0"/>
              <a:t>emitted</a:t>
            </a:r>
            <a:r>
              <a:rPr dirty="0" spc="265"/>
              <a:t> </a:t>
            </a:r>
            <a:r>
              <a:rPr dirty="0" spc="-10"/>
              <a:t>radiation?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180783"/>
            <a:ext cx="8258809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initial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radiation.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initial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radiation.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initial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radiation.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sometimes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sometimes 	larger.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66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3.1.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INTERFERENCE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00"/>
              <a:t> </a:t>
            </a:r>
            <a:r>
              <a:rPr dirty="0"/>
              <a:t>points</a:t>
            </a:r>
            <a:r>
              <a:rPr dirty="0" spc="409"/>
              <a:t> </a:t>
            </a:r>
            <a:r>
              <a:rPr dirty="0"/>
              <a:t>on</a:t>
            </a:r>
            <a:r>
              <a:rPr dirty="0" spc="409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/>
              <a:t>surface</a:t>
            </a:r>
            <a:r>
              <a:rPr dirty="0" spc="409"/>
              <a:t> </a:t>
            </a:r>
            <a:r>
              <a:rPr dirty="0"/>
              <a:t>of</a:t>
            </a:r>
            <a:r>
              <a:rPr dirty="0" spc="415"/>
              <a:t> </a:t>
            </a:r>
            <a:r>
              <a:rPr dirty="0"/>
              <a:t>a</a:t>
            </a:r>
            <a:r>
              <a:rPr dirty="0" spc="409"/>
              <a:t> </a:t>
            </a:r>
            <a:r>
              <a:rPr dirty="0"/>
              <a:t>lake</a:t>
            </a:r>
            <a:r>
              <a:rPr dirty="0" spc="409"/>
              <a:t> </a:t>
            </a:r>
            <a:r>
              <a:rPr dirty="0" spc="55"/>
              <a:t>both</a:t>
            </a:r>
            <a:r>
              <a:rPr dirty="0" spc="409"/>
              <a:t> </a:t>
            </a:r>
            <a:r>
              <a:rPr dirty="0"/>
              <a:t>emit</a:t>
            </a:r>
            <a:r>
              <a:rPr dirty="0" spc="415"/>
              <a:t> </a:t>
            </a:r>
            <a:r>
              <a:rPr dirty="0"/>
              <a:t>identical</a:t>
            </a:r>
            <a:r>
              <a:rPr dirty="0" spc="409"/>
              <a:t> </a:t>
            </a:r>
            <a:r>
              <a:rPr dirty="0" spc="-30"/>
              <a:t>waves </a:t>
            </a:r>
            <a:r>
              <a:rPr dirty="0"/>
              <a:t>(ripples</a:t>
            </a:r>
            <a:r>
              <a:rPr dirty="0" spc="425"/>
              <a:t> </a:t>
            </a:r>
            <a:r>
              <a:rPr dirty="0"/>
              <a:t>up</a:t>
            </a:r>
            <a:r>
              <a:rPr dirty="0" spc="440"/>
              <a:t> </a:t>
            </a:r>
            <a:r>
              <a:rPr dirty="0"/>
              <a:t>and</a:t>
            </a:r>
            <a:r>
              <a:rPr dirty="0" spc="434"/>
              <a:t> </a:t>
            </a:r>
            <a:r>
              <a:rPr dirty="0"/>
              <a:t>down,</a:t>
            </a:r>
            <a:r>
              <a:rPr dirty="0" spc="520"/>
              <a:t> </a:t>
            </a:r>
            <a:r>
              <a:rPr dirty="0"/>
              <a:t>radiating</a:t>
            </a:r>
            <a:r>
              <a:rPr dirty="0" spc="440"/>
              <a:t> </a:t>
            </a:r>
            <a:r>
              <a:rPr dirty="0"/>
              <a:t>outward).</a:t>
            </a:r>
            <a:r>
              <a:rPr dirty="0" spc="365"/>
              <a:t>  </a:t>
            </a:r>
            <a:r>
              <a:rPr dirty="0"/>
              <a:t>Looking</a:t>
            </a:r>
            <a:r>
              <a:rPr dirty="0" spc="434"/>
              <a:t> </a:t>
            </a:r>
            <a:r>
              <a:rPr dirty="0" spc="120"/>
              <a:t>at</a:t>
            </a:r>
            <a:r>
              <a:rPr dirty="0" spc="434"/>
              <a:t> </a:t>
            </a:r>
            <a:r>
              <a:rPr dirty="0"/>
              <a:t>a</a:t>
            </a:r>
            <a:r>
              <a:rPr dirty="0" spc="434"/>
              <a:t> </a:t>
            </a:r>
            <a:r>
              <a:rPr dirty="0" spc="45"/>
              <a:t>third </a:t>
            </a:r>
            <a:r>
              <a:rPr dirty="0"/>
              <a:t>point</a:t>
            </a:r>
            <a:r>
              <a:rPr dirty="0" spc="204"/>
              <a:t> </a:t>
            </a:r>
            <a:r>
              <a:rPr dirty="0"/>
              <a:t>on</a:t>
            </a:r>
            <a:r>
              <a:rPr dirty="0" spc="204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/>
              <a:t>lake,</a:t>
            </a:r>
            <a:r>
              <a:rPr dirty="0" spc="240"/>
              <a:t> </a:t>
            </a:r>
            <a:r>
              <a:rPr dirty="0"/>
              <a:t>you</a:t>
            </a:r>
            <a:r>
              <a:rPr dirty="0" spc="215"/>
              <a:t> </a:t>
            </a:r>
            <a:r>
              <a:rPr dirty="0"/>
              <a:t>notice</a:t>
            </a:r>
            <a:r>
              <a:rPr dirty="0" spc="215"/>
              <a:t> </a:t>
            </a:r>
            <a:r>
              <a:rPr dirty="0" spc="114"/>
              <a:t>that</a:t>
            </a:r>
            <a:r>
              <a:rPr dirty="0" spc="210"/>
              <a:t> </a:t>
            </a:r>
            <a:r>
              <a:rPr dirty="0" spc="65"/>
              <a:t>it</a:t>
            </a:r>
            <a:r>
              <a:rPr dirty="0" spc="210"/>
              <a:t> </a:t>
            </a:r>
            <a:r>
              <a:rPr dirty="0"/>
              <a:t>isn’t</a:t>
            </a:r>
            <a:r>
              <a:rPr dirty="0" spc="215"/>
              <a:t> </a:t>
            </a:r>
            <a:r>
              <a:rPr dirty="0"/>
              <a:t>moving</a:t>
            </a:r>
            <a:r>
              <a:rPr dirty="0" spc="215"/>
              <a:t> </a:t>
            </a:r>
            <a:r>
              <a:rPr dirty="0" spc="120"/>
              <a:t>at</a:t>
            </a:r>
            <a:r>
              <a:rPr dirty="0" spc="210"/>
              <a:t> </a:t>
            </a:r>
            <a:r>
              <a:rPr dirty="0"/>
              <a:t>all.</a:t>
            </a:r>
            <a:r>
              <a:rPr dirty="0" spc="45"/>
              <a:t>  </a:t>
            </a:r>
            <a:r>
              <a:rPr dirty="0"/>
              <a:t>This</a:t>
            </a:r>
            <a:r>
              <a:rPr dirty="0" spc="210"/>
              <a:t> </a:t>
            </a:r>
            <a:r>
              <a:rPr dirty="0" spc="-25"/>
              <a:t>is </a:t>
            </a:r>
            <a:r>
              <a:rPr dirty="0" spc="-20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1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929545"/>
            <a:ext cx="8268334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possible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explanation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third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sources.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1546860" algn="l"/>
                <a:tab pos="1922780" algn="l"/>
                <a:tab pos="2466340" algn="l"/>
                <a:tab pos="3775075" algn="l"/>
                <a:tab pos="4150360" algn="l"/>
                <a:tab pos="4801235" algn="l"/>
                <a:tab pos="5776595" algn="l"/>
                <a:tab pos="6739890" algn="l"/>
                <a:tab pos="7391400" algn="l"/>
              </a:tabLst>
            </a:pPr>
            <a:r>
              <a:rPr dirty="0" sz="2450" spc="-10">
                <a:latin typeface="Times New Roman"/>
                <a:cs typeface="Times New Roman"/>
              </a:rPr>
              <a:t>Because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geometry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how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ripples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spread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out,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certain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points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touched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either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circular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wave.</a:t>
            </a:r>
            <a:endParaRPr sz="2450">
              <a:latin typeface="Times New Roman"/>
              <a:cs typeface="Times New Roman"/>
            </a:endParaRPr>
          </a:p>
          <a:p>
            <a:pPr marL="39370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 </a:t>
            </a:r>
            <a:r>
              <a:rPr dirty="0" sz="2450">
                <a:latin typeface="Times New Roman"/>
                <a:cs typeface="Times New Roman"/>
              </a:rPr>
              <a:t>circular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waves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reach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point,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effects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cancel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out.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240"/>
              <a:t> </a:t>
            </a:r>
            <a:r>
              <a:rPr dirty="0"/>
              <a:t>you</a:t>
            </a:r>
            <a:r>
              <a:rPr dirty="0" spc="240"/>
              <a:t> </a:t>
            </a:r>
            <a:r>
              <a:rPr dirty="0"/>
              <a:t>shine</a:t>
            </a:r>
            <a:r>
              <a:rPr dirty="0" spc="240"/>
              <a:t> </a:t>
            </a:r>
            <a:r>
              <a:rPr dirty="0"/>
              <a:t>light</a:t>
            </a:r>
            <a:r>
              <a:rPr dirty="0" spc="240"/>
              <a:t> </a:t>
            </a:r>
            <a:r>
              <a:rPr dirty="0"/>
              <a:t>on</a:t>
            </a:r>
            <a:r>
              <a:rPr dirty="0" spc="240"/>
              <a:t> </a:t>
            </a:r>
            <a:r>
              <a:rPr dirty="0"/>
              <a:t>a</a:t>
            </a:r>
            <a:r>
              <a:rPr dirty="0" spc="235"/>
              <a:t> </a:t>
            </a:r>
            <a:r>
              <a:rPr dirty="0"/>
              <a:t>solid</a:t>
            </a:r>
            <a:r>
              <a:rPr dirty="0" spc="240"/>
              <a:t> </a:t>
            </a:r>
            <a:r>
              <a:rPr dirty="0" spc="55"/>
              <a:t>target</a:t>
            </a:r>
            <a:r>
              <a:rPr dirty="0" spc="240"/>
              <a:t> </a:t>
            </a:r>
            <a:r>
              <a:rPr dirty="0"/>
              <a:t>and</a:t>
            </a:r>
            <a:r>
              <a:rPr dirty="0" spc="240"/>
              <a:t> </a:t>
            </a:r>
            <a:r>
              <a:rPr dirty="0"/>
              <a:t>liberate</a:t>
            </a:r>
            <a:r>
              <a:rPr dirty="0" spc="240"/>
              <a:t> </a:t>
            </a:r>
            <a:r>
              <a:rPr dirty="0" spc="-10"/>
              <a:t>electrons. </a:t>
            </a:r>
            <a:r>
              <a:rPr dirty="0"/>
              <a:t>Those</a:t>
            </a:r>
            <a:r>
              <a:rPr dirty="0" spc="395"/>
              <a:t> </a:t>
            </a:r>
            <a:r>
              <a:rPr dirty="0"/>
              <a:t>electrons</a:t>
            </a:r>
            <a:r>
              <a:rPr dirty="0" spc="409"/>
              <a:t> </a:t>
            </a:r>
            <a:r>
              <a:rPr dirty="0"/>
              <a:t>pass</a:t>
            </a:r>
            <a:r>
              <a:rPr dirty="0" spc="405"/>
              <a:t> </a:t>
            </a:r>
            <a:r>
              <a:rPr dirty="0"/>
              <a:t>through</a:t>
            </a:r>
            <a:r>
              <a:rPr dirty="0" spc="409"/>
              <a:t> </a:t>
            </a:r>
            <a:r>
              <a:rPr dirty="0"/>
              <a:t>a</a:t>
            </a:r>
            <a:r>
              <a:rPr dirty="0" spc="405"/>
              <a:t> </a:t>
            </a:r>
            <a:r>
              <a:rPr dirty="0"/>
              <a:t>vacuum</a:t>
            </a:r>
            <a:r>
              <a:rPr dirty="0" spc="409"/>
              <a:t> </a:t>
            </a:r>
            <a:r>
              <a:rPr dirty="0"/>
              <a:t>(with</a:t>
            </a:r>
            <a:r>
              <a:rPr dirty="0" spc="409"/>
              <a:t> </a:t>
            </a:r>
            <a:r>
              <a:rPr dirty="0"/>
              <a:t>no</a:t>
            </a:r>
            <a:r>
              <a:rPr dirty="0" spc="405"/>
              <a:t> </a:t>
            </a:r>
            <a:r>
              <a:rPr dirty="0"/>
              <a:t>electric</a:t>
            </a:r>
            <a:r>
              <a:rPr dirty="0" spc="409"/>
              <a:t> </a:t>
            </a:r>
            <a:r>
              <a:rPr dirty="0" spc="-10"/>
              <a:t>field) </a:t>
            </a:r>
            <a:r>
              <a:rPr dirty="0"/>
              <a:t>and</a:t>
            </a:r>
            <a:r>
              <a:rPr dirty="0" spc="254"/>
              <a:t> </a:t>
            </a:r>
            <a:r>
              <a:rPr dirty="0"/>
              <a:t>strike</a:t>
            </a:r>
            <a:r>
              <a:rPr dirty="0" spc="260"/>
              <a:t> </a:t>
            </a:r>
            <a:r>
              <a:rPr dirty="0"/>
              <a:t>another</a:t>
            </a:r>
            <a:r>
              <a:rPr dirty="0" spc="254"/>
              <a:t> </a:t>
            </a:r>
            <a:r>
              <a:rPr dirty="0"/>
              <a:t>target,</a:t>
            </a:r>
            <a:r>
              <a:rPr dirty="0" spc="270"/>
              <a:t> </a:t>
            </a:r>
            <a:r>
              <a:rPr dirty="0"/>
              <a:t>causing</a:t>
            </a:r>
            <a:r>
              <a:rPr dirty="0" spc="260"/>
              <a:t> </a:t>
            </a:r>
            <a:r>
              <a:rPr dirty="0" spc="65"/>
              <a:t>it</a:t>
            </a:r>
            <a:r>
              <a:rPr dirty="0" spc="254"/>
              <a:t> </a:t>
            </a:r>
            <a:r>
              <a:rPr dirty="0"/>
              <a:t>to</a:t>
            </a:r>
            <a:r>
              <a:rPr dirty="0" spc="254"/>
              <a:t> </a:t>
            </a:r>
            <a:r>
              <a:rPr dirty="0"/>
              <a:t>emit</a:t>
            </a:r>
            <a:r>
              <a:rPr dirty="0" spc="260"/>
              <a:t> </a:t>
            </a:r>
            <a:r>
              <a:rPr dirty="0"/>
              <a:t>radiation.</a:t>
            </a:r>
            <a:r>
              <a:rPr dirty="0" spc="25"/>
              <a:t>  </a:t>
            </a:r>
            <a:r>
              <a:rPr dirty="0"/>
              <a:t>Which</a:t>
            </a:r>
            <a:r>
              <a:rPr dirty="0" spc="260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 spc="-35"/>
              <a:t>following</a:t>
            </a:r>
            <a:r>
              <a:rPr dirty="0" spc="265"/>
              <a:t> </a:t>
            </a:r>
            <a:r>
              <a:rPr dirty="0"/>
              <a:t>describes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65"/>
              <a:t> </a:t>
            </a:r>
            <a:r>
              <a:rPr dirty="0"/>
              <a:t>frequency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65"/>
              <a:t> </a:t>
            </a:r>
            <a:r>
              <a:rPr dirty="0" spc="114"/>
              <a:t>that</a:t>
            </a:r>
            <a:r>
              <a:rPr dirty="0" spc="270"/>
              <a:t> </a:t>
            </a:r>
            <a:r>
              <a:rPr dirty="0"/>
              <a:t>emitted</a:t>
            </a:r>
            <a:r>
              <a:rPr dirty="0" spc="265"/>
              <a:t> </a:t>
            </a:r>
            <a:r>
              <a:rPr dirty="0" spc="-10"/>
              <a:t>radiation?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826643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initial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radiation.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initial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radiation.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frequency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initial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radiation.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sometimes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sometimes 	larger.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0"/>
              <a:t> </a:t>
            </a:r>
            <a:r>
              <a:rPr dirty="0"/>
              <a:t>muon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20"/>
              <a:t> </a:t>
            </a:r>
            <a:r>
              <a:rPr dirty="0"/>
              <a:t>an</a:t>
            </a:r>
            <a:r>
              <a:rPr dirty="0" spc="20"/>
              <a:t> </a:t>
            </a:r>
            <a:r>
              <a:rPr dirty="0"/>
              <a:t>elementary</a:t>
            </a:r>
            <a:r>
              <a:rPr dirty="0" spc="15"/>
              <a:t> </a:t>
            </a:r>
            <a:r>
              <a:rPr dirty="0"/>
              <a:t>particle</a:t>
            </a:r>
            <a:r>
              <a:rPr dirty="0" spc="20"/>
              <a:t> </a:t>
            </a:r>
            <a:r>
              <a:rPr dirty="0"/>
              <a:t>similar</a:t>
            </a:r>
            <a:r>
              <a:rPr dirty="0" spc="15"/>
              <a:t> </a:t>
            </a:r>
            <a:r>
              <a:rPr dirty="0"/>
              <a:t>to</a:t>
            </a:r>
            <a:r>
              <a:rPr dirty="0" spc="15"/>
              <a:t> </a:t>
            </a:r>
            <a:r>
              <a:rPr dirty="0"/>
              <a:t>an</a:t>
            </a:r>
            <a:r>
              <a:rPr dirty="0" spc="20"/>
              <a:t> </a:t>
            </a:r>
            <a:r>
              <a:rPr dirty="0"/>
              <a:t>electron</a:t>
            </a:r>
            <a:r>
              <a:rPr dirty="0" spc="15"/>
              <a:t> </a:t>
            </a:r>
            <a:r>
              <a:rPr dirty="0" spc="80"/>
              <a:t>but</a:t>
            </a:r>
            <a:r>
              <a:rPr dirty="0" spc="20"/>
              <a:t> </a:t>
            </a:r>
            <a:r>
              <a:rPr dirty="0" spc="40"/>
              <a:t>about </a:t>
            </a:r>
            <a:r>
              <a:rPr dirty="0"/>
              <a:t>200</a:t>
            </a:r>
            <a:r>
              <a:rPr dirty="0" spc="90"/>
              <a:t> </a:t>
            </a:r>
            <a:r>
              <a:rPr dirty="0"/>
              <a:t>times</a:t>
            </a:r>
            <a:r>
              <a:rPr dirty="0" spc="100"/>
              <a:t> </a:t>
            </a:r>
            <a:r>
              <a:rPr dirty="0"/>
              <a:t>more</a:t>
            </a:r>
            <a:r>
              <a:rPr dirty="0" spc="100"/>
              <a:t> </a:t>
            </a:r>
            <a:r>
              <a:rPr dirty="0"/>
              <a:t>massive.</a:t>
            </a:r>
            <a:r>
              <a:rPr dirty="0" spc="455"/>
              <a:t> </a:t>
            </a:r>
            <a:r>
              <a:rPr dirty="0"/>
              <a:t>If</a:t>
            </a:r>
            <a:r>
              <a:rPr dirty="0" spc="100"/>
              <a:t> </a:t>
            </a:r>
            <a:r>
              <a:rPr dirty="0"/>
              <a:t>you</a:t>
            </a:r>
            <a:r>
              <a:rPr dirty="0" spc="95"/>
              <a:t> </a:t>
            </a:r>
            <a:r>
              <a:rPr dirty="0"/>
              <a:t>scattered</a:t>
            </a:r>
            <a:r>
              <a:rPr dirty="0" spc="100"/>
              <a:t> </a:t>
            </a:r>
            <a:r>
              <a:rPr dirty="0"/>
              <a:t>light</a:t>
            </a:r>
            <a:r>
              <a:rPr dirty="0" spc="100"/>
              <a:t> </a:t>
            </a:r>
            <a:r>
              <a:rPr dirty="0" spc="-35"/>
              <a:t>off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muon</a:t>
            </a:r>
            <a:r>
              <a:rPr dirty="0" spc="100"/>
              <a:t> </a:t>
            </a:r>
            <a:r>
              <a:rPr dirty="0" spc="-10"/>
              <a:t>would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/>
              <a:t>shift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20"/>
              <a:t>light’s</a:t>
            </a:r>
            <a:r>
              <a:rPr dirty="0" spc="100"/>
              <a:t> </a:t>
            </a:r>
            <a:r>
              <a:rPr dirty="0" spc="-20"/>
              <a:t>wavelength</a:t>
            </a:r>
            <a:r>
              <a:rPr dirty="0" spc="100"/>
              <a:t> </a:t>
            </a:r>
            <a:r>
              <a:rPr dirty="0"/>
              <a:t>be</a:t>
            </a:r>
            <a:r>
              <a:rPr dirty="0" spc="100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0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6509384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scattering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scattering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scattering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0"/>
              <a:t> </a:t>
            </a:r>
            <a:r>
              <a:rPr dirty="0"/>
              <a:t>muon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20"/>
              <a:t> </a:t>
            </a:r>
            <a:r>
              <a:rPr dirty="0"/>
              <a:t>an</a:t>
            </a:r>
            <a:r>
              <a:rPr dirty="0" spc="20"/>
              <a:t> </a:t>
            </a:r>
            <a:r>
              <a:rPr dirty="0"/>
              <a:t>elementary</a:t>
            </a:r>
            <a:r>
              <a:rPr dirty="0" spc="15"/>
              <a:t> </a:t>
            </a:r>
            <a:r>
              <a:rPr dirty="0"/>
              <a:t>particle</a:t>
            </a:r>
            <a:r>
              <a:rPr dirty="0" spc="20"/>
              <a:t> </a:t>
            </a:r>
            <a:r>
              <a:rPr dirty="0"/>
              <a:t>similar</a:t>
            </a:r>
            <a:r>
              <a:rPr dirty="0" spc="15"/>
              <a:t> </a:t>
            </a:r>
            <a:r>
              <a:rPr dirty="0"/>
              <a:t>to</a:t>
            </a:r>
            <a:r>
              <a:rPr dirty="0" spc="15"/>
              <a:t> </a:t>
            </a:r>
            <a:r>
              <a:rPr dirty="0"/>
              <a:t>an</a:t>
            </a:r>
            <a:r>
              <a:rPr dirty="0" spc="20"/>
              <a:t> </a:t>
            </a:r>
            <a:r>
              <a:rPr dirty="0"/>
              <a:t>electron</a:t>
            </a:r>
            <a:r>
              <a:rPr dirty="0" spc="15"/>
              <a:t> </a:t>
            </a:r>
            <a:r>
              <a:rPr dirty="0" spc="80"/>
              <a:t>but</a:t>
            </a:r>
            <a:r>
              <a:rPr dirty="0" spc="20"/>
              <a:t> </a:t>
            </a:r>
            <a:r>
              <a:rPr dirty="0" spc="40"/>
              <a:t>about </a:t>
            </a:r>
            <a:r>
              <a:rPr dirty="0"/>
              <a:t>200</a:t>
            </a:r>
            <a:r>
              <a:rPr dirty="0" spc="90"/>
              <a:t> </a:t>
            </a:r>
            <a:r>
              <a:rPr dirty="0"/>
              <a:t>times</a:t>
            </a:r>
            <a:r>
              <a:rPr dirty="0" spc="100"/>
              <a:t> </a:t>
            </a:r>
            <a:r>
              <a:rPr dirty="0"/>
              <a:t>more</a:t>
            </a:r>
            <a:r>
              <a:rPr dirty="0" spc="100"/>
              <a:t> </a:t>
            </a:r>
            <a:r>
              <a:rPr dirty="0"/>
              <a:t>massive.</a:t>
            </a:r>
            <a:r>
              <a:rPr dirty="0" spc="455"/>
              <a:t> </a:t>
            </a:r>
            <a:r>
              <a:rPr dirty="0"/>
              <a:t>If</a:t>
            </a:r>
            <a:r>
              <a:rPr dirty="0" spc="100"/>
              <a:t> </a:t>
            </a:r>
            <a:r>
              <a:rPr dirty="0"/>
              <a:t>you</a:t>
            </a:r>
            <a:r>
              <a:rPr dirty="0" spc="95"/>
              <a:t> </a:t>
            </a:r>
            <a:r>
              <a:rPr dirty="0"/>
              <a:t>scattered</a:t>
            </a:r>
            <a:r>
              <a:rPr dirty="0" spc="100"/>
              <a:t> </a:t>
            </a:r>
            <a:r>
              <a:rPr dirty="0"/>
              <a:t>light</a:t>
            </a:r>
            <a:r>
              <a:rPr dirty="0" spc="100"/>
              <a:t> </a:t>
            </a:r>
            <a:r>
              <a:rPr dirty="0" spc="-35"/>
              <a:t>off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muon</a:t>
            </a:r>
            <a:r>
              <a:rPr dirty="0" spc="100"/>
              <a:t> </a:t>
            </a:r>
            <a:r>
              <a:rPr dirty="0" spc="-10"/>
              <a:t>would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/>
              <a:t>shift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20"/>
              <a:t>light’s</a:t>
            </a:r>
            <a:r>
              <a:rPr dirty="0" spc="100"/>
              <a:t> </a:t>
            </a:r>
            <a:r>
              <a:rPr dirty="0" spc="-20"/>
              <a:t>wavelength</a:t>
            </a:r>
            <a:r>
              <a:rPr dirty="0" spc="100"/>
              <a:t> </a:t>
            </a:r>
            <a:r>
              <a:rPr dirty="0"/>
              <a:t>be</a:t>
            </a:r>
            <a:r>
              <a:rPr dirty="0" spc="100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0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652081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scattering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scattering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scattering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5"/>
              <a:t> </a:t>
            </a:r>
            <a:r>
              <a:rPr dirty="0"/>
              <a:t>an</a:t>
            </a:r>
            <a:r>
              <a:rPr dirty="0" spc="10"/>
              <a:t> </a:t>
            </a:r>
            <a:r>
              <a:rPr dirty="0" spc="-10"/>
              <a:t>electron</a:t>
            </a:r>
            <a:r>
              <a:rPr dirty="0" spc="5"/>
              <a:t> </a:t>
            </a:r>
            <a:r>
              <a:rPr dirty="0"/>
              <a:t>hits</a:t>
            </a:r>
            <a:r>
              <a:rPr dirty="0" spc="5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 spc="55"/>
              <a:t>target</a:t>
            </a:r>
            <a:r>
              <a:rPr dirty="0" spc="10"/>
              <a:t> </a:t>
            </a:r>
            <a:r>
              <a:rPr dirty="0"/>
              <a:t>and</a:t>
            </a:r>
            <a:r>
              <a:rPr dirty="0" spc="10"/>
              <a:t> </a:t>
            </a:r>
            <a:r>
              <a:rPr dirty="0" spc="-30"/>
              <a:t>releases</a:t>
            </a:r>
            <a:r>
              <a:rPr dirty="0" spc="5"/>
              <a:t> </a:t>
            </a:r>
            <a:r>
              <a:rPr dirty="0"/>
              <a:t>radiation,</a:t>
            </a:r>
            <a:r>
              <a:rPr dirty="0" spc="35"/>
              <a:t> </a:t>
            </a:r>
            <a:r>
              <a:rPr dirty="0" spc="-30"/>
              <a:t>why</a:t>
            </a:r>
            <a:r>
              <a:rPr dirty="0" spc="10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 spc="-10"/>
              <a:t>there </a:t>
            </a:r>
            <a:r>
              <a:rPr dirty="0"/>
              <a:t>a</a:t>
            </a:r>
            <a:r>
              <a:rPr dirty="0" spc="-110"/>
              <a:t> </a:t>
            </a:r>
            <a:r>
              <a:rPr dirty="0" spc="-10"/>
              <a:t>minimum</a:t>
            </a:r>
            <a:r>
              <a:rPr dirty="0" spc="-35"/>
              <a:t> </a:t>
            </a:r>
            <a:r>
              <a:rPr dirty="0" spc="-40"/>
              <a:t>wavelength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spectrum</a:t>
            </a:r>
            <a:r>
              <a:rPr dirty="0" spc="-35"/>
              <a:t> </a:t>
            </a:r>
            <a:r>
              <a:rPr dirty="0" spc="-180"/>
              <a:t>of</a:t>
            </a:r>
            <a:r>
              <a:rPr dirty="0" spc="30"/>
              <a:t> </a:t>
            </a:r>
            <a:r>
              <a:rPr dirty="0" spc="114"/>
              <a:t>that</a:t>
            </a:r>
            <a:r>
              <a:rPr dirty="0" spc="-35"/>
              <a:t> </a:t>
            </a:r>
            <a:r>
              <a:rPr dirty="0"/>
              <a:t>radiation?</a:t>
            </a:r>
            <a:r>
              <a:rPr dirty="0" spc="44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8262620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Lower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wavelengths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escape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target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detected.</a:t>
            </a:r>
            <a:endParaRPr sz="2450">
              <a:latin typeface="Times New Roman"/>
              <a:cs typeface="Times New Roman"/>
            </a:endParaRPr>
          </a:p>
          <a:p>
            <a:pPr algn="just" marL="386715" marR="698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shorter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photon.</a:t>
            </a:r>
            <a:endParaRPr sz="2450">
              <a:latin typeface="Times New Roman"/>
              <a:cs typeface="Times New Roman"/>
            </a:endParaRPr>
          </a:p>
          <a:p>
            <a:pPr algn="just"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carry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excess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algn="just"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radiation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produced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acceleration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shorter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wave- </a:t>
            </a:r>
            <a:r>
              <a:rPr dirty="0" sz="2450" spc="-3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length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5"/>
              <a:t> </a:t>
            </a:r>
            <a:r>
              <a:rPr dirty="0"/>
              <a:t>an</a:t>
            </a:r>
            <a:r>
              <a:rPr dirty="0" spc="10"/>
              <a:t> </a:t>
            </a:r>
            <a:r>
              <a:rPr dirty="0" spc="-10"/>
              <a:t>electron</a:t>
            </a:r>
            <a:r>
              <a:rPr dirty="0" spc="5"/>
              <a:t> </a:t>
            </a:r>
            <a:r>
              <a:rPr dirty="0"/>
              <a:t>hits</a:t>
            </a:r>
            <a:r>
              <a:rPr dirty="0" spc="5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 spc="55"/>
              <a:t>target</a:t>
            </a:r>
            <a:r>
              <a:rPr dirty="0" spc="10"/>
              <a:t> </a:t>
            </a:r>
            <a:r>
              <a:rPr dirty="0"/>
              <a:t>and</a:t>
            </a:r>
            <a:r>
              <a:rPr dirty="0" spc="10"/>
              <a:t> </a:t>
            </a:r>
            <a:r>
              <a:rPr dirty="0" spc="-30"/>
              <a:t>releases</a:t>
            </a:r>
            <a:r>
              <a:rPr dirty="0" spc="5"/>
              <a:t> </a:t>
            </a:r>
            <a:r>
              <a:rPr dirty="0"/>
              <a:t>radiation,</a:t>
            </a:r>
            <a:r>
              <a:rPr dirty="0" spc="35"/>
              <a:t> </a:t>
            </a:r>
            <a:r>
              <a:rPr dirty="0" spc="-30"/>
              <a:t>why</a:t>
            </a:r>
            <a:r>
              <a:rPr dirty="0" spc="10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 spc="-10"/>
              <a:t>there </a:t>
            </a:r>
            <a:r>
              <a:rPr dirty="0"/>
              <a:t>a</a:t>
            </a:r>
            <a:r>
              <a:rPr dirty="0" spc="-110"/>
              <a:t> </a:t>
            </a:r>
            <a:r>
              <a:rPr dirty="0" spc="-10"/>
              <a:t>minimum</a:t>
            </a:r>
            <a:r>
              <a:rPr dirty="0" spc="-35"/>
              <a:t> </a:t>
            </a:r>
            <a:r>
              <a:rPr dirty="0" spc="-40"/>
              <a:t>wavelength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spectrum</a:t>
            </a:r>
            <a:r>
              <a:rPr dirty="0" spc="-35"/>
              <a:t> </a:t>
            </a:r>
            <a:r>
              <a:rPr dirty="0" spc="-180"/>
              <a:t>of</a:t>
            </a:r>
            <a:r>
              <a:rPr dirty="0" spc="30"/>
              <a:t> </a:t>
            </a:r>
            <a:r>
              <a:rPr dirty="0" spc="114"/>
              <a:t>that</a:t>
            </a:r>
            <a:r>
              <a:rPr dirty="0" spc="-35"/>
              <a:t> </a:t>
            </a:r>
            <a:r>
              <a:rPr dirty="0"/>
              <a:t>radiation?</a:t>
            </a:r>
            <a:r>
              <a:rPr dirty="0" spc="44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70240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Lower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wavelengths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escape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target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detected.</a:t>
            </a:r>
            <a:endParaRPr sz="2450">
              <a:latin typeface="Times New Roman"/>
              <a:cs typeface="Times New Roman"/>
            </a:endParaRPr>
          </a:p>
          <a:p>
            <a:pPr marL="393700" marR="698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shorter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photon.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carry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excess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algn="just"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radiation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produced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acceleration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3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produce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shorter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length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light.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95"/>
              <a:t>You</a:t>
            </a:r>
            <a:r>
              <a:rPr dirty="0" spc="-10"/>
              <a:t> </a:t>
            </a:r>
            <a:r>
              <a:rPr dirty="0" spc="-45"/>
              <a:t>fire</a:t>
            </a:r>
            <a:r>
              <a:rPr dirty="0" spc="5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beam</a:t>
            </a:r>
            <a:r>
              <a:rPr dirty="0" spc="5"/>
              <a:t> </a:t>
            </a:r>
            <a:r>
              <a:rPr dirty="0" spc="-85"/>
              <a:t>of</a:t>
            </a:r>
            <a:r>
              <a:rPr dirty="0"/>
              <a:t> </a:t>
            </a:r>
            <a:r>
              <a:rPr dirty="0" spc="-10"/>
              <a:t>electrons</a:t>
            </a:r>
            <a:r>
              <a:rPr dirty="0" spc="5"/>
              <a:t> </a:t>
            </a:r>
            <a:r>
              <a:rPr dirty="0"/>
              <a:t>into</a:t>
            </a:r>
            <a:r>
              <a:rPr dirty="0" spc="5"/>
              <a:t> </a:t>
            </a:r>
            <a:r>
              <a:rPr dirty="0"/>
              <a:t>a </a:t>
            </a:r>
            <a:r>
              <a:rPr dirty="0" spc="55"/>
              <a:t>target</a:t>
            </a:r>
            <a:r>
              <a:rPr dirty="0" spc="5"/>
              <a:t> </a:t>
            </a:r>
            <a:r>
              <a:rPr dirty="0"/>
              <a:t>and</a:t>
            </a:r>
            <a:r>
              <a:rPr dirty="0" spc="5"/>
              <a:t> </a:t>
            </a:r>
            <a:r>
              <a:rPr dirty="0"/>
              <a:t>measure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 spc="-10"/>
              <a:t>emitted </a:t>
            </a:r>
            <a:r>
              <a:rPr dirty="0"/>
              <a:t>radiation.</a:t>
            </a:r>
            <a:r>
              <a:rPr dirty="0" spc="300"/>
              <a:t> </a:t>
            </a: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-70"/>
              <a:t>following</a:t>
            </a:r>
            <a:r>
              <a:rPr dirty="0" spc="70"/>
              <a:t> </a:t>
            </a:r>
            <a:r>
              <a:rPr dirty="0"/>
              <a:t>factors</a:t>
            </a:r>
            <a:r>
              <a:rPr dirty="0" spc="70"/>
              <a:t> </a:t>
            </a:r>
            <a:r>
              <a:rPr dirty="0" spc="-10"/>
              <a:t>will</a:t>
            </a:r>
            <a:r>
              <a:rPr dirty="0" spc="65"/>
              <a:t> </a:t>
            </a:r>
            <a:r>
              <a:rPr dirty="0"/>
              <a:t>affect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-10"/>
              <a:t>minimum </a:t>
            </a:r>
            <a:r>
              <a:rPr dirty="0" spc="-20"/>
              <a:t>wavelength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emitted</a:t>
            </a:r>
            <a:r>
              <a:rPr dirty="0" spc="60"/>
              <a:t> </a:t>
            </a:r>
            <a:r>
              <a:rPr dirty="0"/>
              <a:t>light?</a:t>
            </a:r>
            <a:r>
              <a:rPr dirty="0" spc="300"/>
              <a:t> </a:t>
            </a:r>
            <a:r>
              <a:rPr dirty="0"/>
              <a:t>(Choose</a:t>
            </a:r>
            <a:r>
              <a:rPr dirty="0" spc="65"/>
              <a:t> </a:t>
            </a:r>
            <a:r>
              <a:rPr dirty="0"/>
              <a:t>all</a:t>
            </a:r>
            <a:r>
              <a:rPr dirty="0" spc="60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588518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material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target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made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thickness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target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incoming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35">
                <a:latin typeface="Times New Roman"/>
                <a:cs typeface="Times New Roman"/>
              </a:rPr>
              <a:t>How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shine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target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95"/>
              <a:t>You</a:t>
            </a:r>
            <a:r>
              <a:rPr dirty="0" spc="-10"/>
              <a:t> </a:t>
            </a:r>
            <a:r>
              <a:rPr dirty="0" spc="-45"/>
              <a:t>fire</a:t>
            </a:r>
            <a:r>
              <a:rPr dirty="0" spc="5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beam</a:t>
            </a:r>
            <a:r>
              <a:rPr dirty="0" spc="5"/>
              <a:t> </a:t>
            </a:r>
            <a:r>
              <a:rPr dirty="0" spc="-85"/>
              <a:t>of</a:t>
            </a:r>
            <a:r>
              <a:rPr dirty="0"/>
              <a:t> </a:t>
            </a:r>
            <a:r>
              <a:rPr dirty="0" spc="-10"/>
              <a:t>electrons</a:t>
            </a:r>
            <a:r>
              <a:rPr dirty="0" spc="5"/>
              <a:t> </a:t>
            </a:r>
            <a:r>
              <a:rPr dirty="0"/>
              <a:t>into</a:t>
            </a:r>
            <a:r>
              <a:rPr dirty="0" spc="5"/>
              <a:t> </a:t>
            </a:r>
            <a:r>
              <a:rPr dirty="0"/>
              <a:t>a </a:t>
            </a:r>
            <a:r>
              <a:rPr dirty="0" spc="55"/>
              <a:t>target</a:t>
            </a:r>
            <a:r>
              <a:rPr dirty="0" spc="5"/>
              <a:t> </a:t>
            </a:r>
            <a:r>
              <a:rPr dirty="0"/>
              <a:t>and</a:t>
            </a:r>
            <a:r>
              <a:rPr dirty="0" spc="5"/>
              <a:t> </a:t>
            </a:r>
            <a:r>
              <a:rPr dirty="0"/>
              <a:t>measure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 spc="-10"/>
              <a:t>emitted </a:t>
            </a:r>
            <a:r>
              <a:rPr dirty="0"/>
              <a:t>radiation.</a:t>
            </a:r>
            <a:r>
              <a:rPr dirty="0" spc="300"/>
              <a:t> </a:t>
            </a: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-70"/>
              <a:t>following</a:t>
            </a:r>
            <a:r>
              <a:rPr dirty="0" spc="70"/>
              <a:t> </a:t>
            </a:r>
            <a:r>
              <a:rPr dirty="0"/>
              <a:t>factors</a:t>
            </a:r>
            <a:r>
              <a:rPr dirty="0" spc="70"/>
              <a:t> </a:t>
            </a:r>
            <a:r>
              <a:rPr dirty="0" spc="-10"/>
              <a:t>will</a:t>
            </a:r>
            <a:r>
              <a:rPr dirty="0" spc="65"/>
              <a:t> </a:t>
            </a:r>
            <a:r>
              <a:rPr dirty="0"/>
              <a:t>affect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-10"/>
              <a:t>minimum </a:t>
            </a:r>
            <a:r>
              <a:rPr dirty="0" spc="-20"/>
              <a:t>wavelength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emitted</a:t>
            </a:r>
            <a:r>
              <a:rPr dirty="0" spc="60"/>
              <a:t> </a:t>
            </a:r>
            <a:r>
              <a:rPr dirty="0"/>
              <a:t>light?</a:t>
            </a:r>
            <a:r>
              <a:rPr dirty="0" spc="300"/>
              <a:t> </a:t>
            </a:r>
            <a:r>
              <a:rPr dirty="0"/>
              <a:t>(Choose</a:t>
            </a:r>
            <a:r>
              <a:rPr dirty="0" spc="65"/>
              <a:t> </a:t>
            </a:r>
            <a:r>
              <a:rPr dirty="0"/>
              <a:t>all</a:t>
            </a:r>
            <a:r>
              <a:rPr dirty="0" spc="60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589216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material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target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made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thickness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target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incoming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35">
                <a:latin typeface="Times New Roman"/>
                <a:cs typeface="Times New Roman"/>
              </a:rPr>
              <a:t>How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shine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beam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target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631940" algn="l"/>
              </a:tabLst>
            </a:pPr>
            <a:r>
              <a:rPr dirty="0"/>
              <a:t>In</a:t>
            </a:r>
            <a:r>
              <a:rPr dirty="0" spc="370"/>
              <a:t> </a:t>
            </a:r>
            <a:r>
              <a:rPr dirty="0"/>
              <a:t>order</a:t>
            </a:r>
            <a:r>
              <a:rPr dirty="0" spc="365"/>
              <a:t> </a:t>
            </a:r>
            <a:r>
              <a:rPr dirty="0"/>
              <a:t>for</a:t>
            </a:r>
            <a:r>
              <a:rPr dirty="0" spc="360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/>
              <a:t>photon</a:t>
            </a:r>
            <a:r>
              <a:rPr dirty="0" spc="370"/>
              <a:t> </a:t>
            </a:r>
            <a:r>
              <a:rPr dirty="0"/>
              <a:t>to</a:t>
            </a:r>
            <a:r>
              <a:rPr dirty="0" spc="370"/>
              <a:t> </a:t>
            </a:r>
            <a:r>
              <a:rPr dirty="0"/>
              <a:t>undergo</a:t>
            </a:r>
            <a:r>
              <a:rPr dirty="0" spc="365"/>
              <a:t> </a:t>
            </a:r>
            <a:r>
              <a:rPr dirty="0"/>
              <a:t>pair</a:t>
            </a:r>
            <a:r>
              <a:rPr dirty="0" spc="365"/>
              <a:t> </a:t>
            </a:r>
            <a:r>
              <a:rPr dirty="0" spc="-10"/>
              <a:t>production,</a:t>
            </a:r>
            <a:r>
              <a:rPr dirty="0"/>
              <a:t>	which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 spc="-25"/>
              <a:t>the </a:t>
            </a:r>
            <a:r>
              <a:rPr dirty="0" spc="-65"/>
              <a:t>following</a:t>
            </a:r>
            <a:r>
              <a:rPr dirty="0" spc="150"/>
              <a:t> </a:t>
            </a:r>
            <a:r>
              <a:rPr dirty="0"/>
              <a:t>must</a:t>
            </a:r>
            <a:r>
              <a:rPr dirty="0" spc="165"/>
              <a:t> </a:t>
            </a:r>
            <a:r>
              <a:rPr dirty="0"/>
              <a:t>be</a:t>
            </a:r>
            <a:r>
              <a:rPr dirty="0" spc="160"/>
              <a:t> </a:t>
            </a:r>
            <a:r>
              <a:rPr dirty="0"/>
              <a:t>true</a:t>
            </a:r>
            <a:r>
              <a:rPr dirty="0" spc="155"/>
              <a:t> </a:t>
            </a:r>
            <a:r>
              <a:rPr dirty="0" spc="50"/>
              <a:t>about</a:t>
            </a:r>
            <a:r>
              <a:rPr dirty="0" spc="165"/>
              <a:t> </a:t>
            </a:r>
            <a:r>
              <a:rPr dirty="0" spc="-25"/>
              <a:t>it?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95"/>
              <a:t>It</a:t>
            </a:r>
            <a:r>
              <a:rPr dirty="0" spc="140"/>
              <a:t> </a:t>
            </a:r>
            <a:r>
              <a:rPr dirty="0"/>
              <a:t>must</a:t>
            </a:r>
            <a:r>
              <a:rPr dirty="0" spc="145"/>
              <a:t> </a:t>
            </a:r>
            <a:r>
              <a:rPr dirty="0"/>
              <a:t>have</a:t>
            </a:r>
            <a:r>
              <a:rPr dirty="0" spc="135"/>
              <a:t> </a:t>
            </a:r>
            <a:r>
              <a:rPr dirty="0" spc="120"/>
              <a:t>at</a:t>
            </a:r>
            <a:r>
              <a:rPr dirty="0" spc="145"/>
              <a:t> </a:t>
            </a:r>
            <a:r>
              <a:rPr dirty="0"/>
              <a:t>least</a:t>
            </a:r>
            <a:r>
              <a:rPr dirty="0" spc="140"/>
              <a:t> </a:t>
            </a:r>
            <a:r>
              <a:rPr dirty="0"/>
              <a:t>a</a:t>
            </a:r>
            <a:r>
              <a:rPr dirty="0" spc="140"/>
              <a:t> </a:t>
            </a:r>
            <a:r>
              <a:rPr dirty="0"/>
              <a:t>certain</a:t>
            </a:r>
            <a:r>
              <a:rPr dirty="0" spc="145"/>
              <a:t> </a:t>
            </a:r>
            <a:r>
              <a:rPr dirty="0"/>
              <a:t>minimum</a:t>
            </a:r>
            <a:r>
              <a:rPr dirty="0" spc="140"/>
              <a:t> </a:t>
            </a:r>
            <a:r>
              <a:rPr dirty="0" spc="-10"/>
              <a:t>frequency.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95"/>
              <a:t>It</a:t>
            </a:r>
            <a:r>
              <a:rPr dirty="0" spc="130"/>
              <a:t> </a:t>
            </a:r>
            <a:r>
              <a:rPr dirty="0"/>
              <a:t>must</a:t>
            </a:r>
            <a:r>
              <a:rPr dirty="0" spc="145"/>
              <a:t> </a:t>
            </a:r>
            <a:r>
              <a:rPr dirty="0"/>
              <a:t>have</a:t>
            </a:r>
            <a:r>
              <a:rPr dirty="0" spc="135"/>
              <a:t> </a:t>
            </a:r>
            <a:r>
              <a:rPr dirty="0" spc="120"/>
              <a:t>at</a:t>
            </a:r>
            <a:r>
              <a:rPr dirty="0" spc="140"/>
              <a:t> </a:t>
            </a:r>
            <a:r>
              <a:rPr dirty="0"/>
              <a:t>most</a:t>
            </a:r>
            <a:r>
              <a:rPr dirty="0" spc="145"/>
              <a:t> </a:t>
            </a:r>
            <a:r>
              <a:rPr dirty="0"/>
              <a:t>a</a:t>
            </a:r>
            <a:r>
              <a:rPr dirty="0" spc="140"/>
              <a:t> </a:t>
            </a:r>
            <a:r>
              <a:rPr dirty="0"/>
              <a:t>certain</a:t>
            </a:r>
            <a:r>
              <a:rPr dirty="0" spc="140"/>
              <a:t> </a:t>
            </a:r>
            <a:r>
              <a:rPr dirty="0"/>
              <a:t>maximum</a:t>
            </a:r>
            <a:r>
              <a:rPr dirty="0" spc="145"/>
              <a:t> </a:t>
            </a:r>
            <a:r>
              <a:rPr dirty="0" spc="-10"/>
              <a:t>frequency.</a:t>
            </a: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Both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/>
              <a:t>above,</a:t>
            </a:r>
            <a:r>
              <a:rPr dirty="0" spc="210"/>
              <a:t> </a:t>
            </a:r>
            <a:r>
              <a:rPr dirty="0"/>
              <a:t>meaning</a:t>
            </a:r>
            <a:r>
              <a:rPr dirty="0" spc="190"/>
              <a:t> </a:t>
            </a:r>
            <a:r>
              <a:rPr dirty="0" spc="65"/>
              <a:t>it</a:t>
            </a:r>
            <a:r>
              <a:rPr dirty="0" spc="195"/>
              <a:t> </a:t>
            </a:r>
            <a:r>
              <a:rPr dirty="0"/>
              <a:t>must</a:t>
            </a:r>
            <a:r>
              <a:rPr dirty="0" spc="195"/>
              <a:t> </a:t>
            </a:r>
            <a:r>
              <a:rPr dirty="0"/>
              <a:t>be</a:t>
            </a:r>
            <a:r>
              <a:rPr dirty="0" spc="195"/>
              <a:t> </a:t>
            </a:r>
            <a:r>
              <a:rPr dirty="0"/>
              <a:t>within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certain</a:t>
            </a:r>
            <a:r>
              <a:rPr dirty="0" spc="200"/>
              <a:t> </a:t>
            </a:r>
            <a:r>
              <a:rPr dirty="0" spc="-10"/>
              <a:t>range </a:t>
            </a:r>
            <a:r>
              <a:rPr dirty="0" spc="-10"/>
              <a:t>	</a:t>
            </a:r>
            <a:r>
              <a:rPr dirty="0"/>
              <a:t>of</a:t>
            </a:r>
            <a:r>
              <a:rPr dirty="0" spc="-90"/>
              <a:t> </a:t>
            </a:r>
            <a:r>
              <a:rPr dirty="0" spc="-10"/>
              <a:t>frequencies.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631940" algn="l"/>
              </a:tabLst>
            </a:pPr>
            <a:r>
              <a:rPr dirty="0"/>
              <a:t>In</a:t>
            </a:r>
            <a:r>
              <a:rPr dirty="0" spc="370"/>
              <a:t> </a:t>
            </a:r>
            <a:r>
              <a:rPr dirty="0"/>
              <a:t>order</a:t>
            </a:r>
            <a:r>
              <a:rPr dirty="0" spc="365"/>
              <a:t> </a:t>
            </a:r>
            <a:r>
              <a:rPr dirty="0"/>
              <a:t>for</a:t>
            </a:r>
            <a:r>
              <a:rPr dirty="0" spc="360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/>
              <a:t>photon</a:t>
            </a:r>
            <a:r>
              <a:rPr dirty="0" spc="370"/>
              <a:t> </a:t>
            </a:r>
            <a:r>
              <a:rPr dirty="0"/>
              <a:t>to</a:t>
            </a:r>
            <a:r>
              <a:rPr dirty="0" spc="370"/>
              <a:t> </a:t>
            </a:r>
            <a:r>
              <a:rPr dirty="0"/>
              <a:t>undergo</a:t>
            </a:r>
            <a:r>
              <a:rPr dirty="0" spc="365"/>
              <a:t> </a:t>
            </a:r>
            <a:r>
              <a:rPr dirty="0"/>
              <a:t>pair</a:t>
            </a:r>
            <a:r>
              <a:rPr dirty="0" spc="365"/>
              <a:t> </a:t>
            </a:r>
            <a:r>
              <a:rPr dirty="0" spc="-10"/>
              <a:t>production,</a:t>
            </a:r>
            <a:r>
              <a:rPr dirty="0"/>
              <a:t>	which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 spc="-25"/>
              <a:t>the </a:t>
            </a:r>
            <a:r>
              <a:rPr dirty="0" spc="-65"/>
              <a:t>following</a:t>
            </a:r>
            <a:r>
              <a:rPr dirty="0" spc="150"/>
              <a:t> </a:t>
            </a:r>
            <a:r>
              <a:rPr dirty="0"/>
              <a:t>must</a:t>
            </a:r>
            <a:r>
              <a:rPr dirty="0" spc="165"/>
              <a:t> </a:t>
            </a:r>
            <a:r>
              <a:rPr dirty="0"/>
              <a:t>be</a:t>
            </a:r>
            <a:r>
              <a:rPr dirty="0" spc="160"/>
              <a:t> </a:t>
            </a:r>
            <a:r>
              <a:rPr dirty="0"/>
              <a:t>true</a:t>
            </a:r>
            <a:r>
              <a:rPr dirty="0" spc="155"/>
              <a:t> </a:t>
            </a:r>
            <a:r>
              <a:rPr dirty="0" spc="50"/>
              <a:t>about</a:t>
            </a:r>
            <a:r>
              <a:rPr dirty="0" spc="165"/>
              <a:t> </a:t>
            </a:r>
            <a:r>
              <a:rPr dirty="0" spc="-25"/>
              <a:t>it?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95"/>
              <a:t>It</a:t>
            </a:r>
            <a:r>
              <a:rPr dirty="0" spc="140"/>
              <a:t> </a:t>
            </a:r>
            <a:r>
              <a:rPr dirty="0"/>
              <a:t>must</a:t>
            </a:r>
            <a:r>
              <a:rPr dirty="0" spc="145"/>
              <a:t> </a:t>
            </a:r>
            <a:r>
              <a:rPr dirty="0"/>
              <a:t>have</a:t>
            </a:r>
            <a:r>
              <a:rPr dirty="0" spc="135"/>
              <a:t> </a:t>
            </a:r>
            <a:r>
              <a:rPr dirty="0" spc="120"/>
              <a:t>at</a:t>
            </a:r>
            <a:r>
              <a:rPr dirty="0" spc="145"/>
              <a:t> </a:t>
            </a:r>
            <a:r>
              <a:rPr dirty="0"/>
              <a:t>least</a:t>
            </a:r>
            <a:r>
              <a:rPr dirty="0" spc="140"/>
              <a:t> </a:t>
            </a:r>
            <a:r>
              <a:rPr dirty="0"/>
              <a:t>a</a:t>
            </a:r>
            <a:r>
              <a:rPr dirty="0" spc="140"/>
              <a:t> </a:t>
            </a:r>
            <a:r>
              <a:rPr dirty="0"/>
              <a:t>certain</a:t>
            </a:r>
            <a:r>
              <a:rPr dirty="0" spc="145"/>
              <a:t> </a:t>
            </a:r>
            <a:r>
              <a:rPr dirty="0"/>
              <a:t>minimum</a:t>
            </a:r>
            <a:r>
              <a:rPr dirty="0" spc="140"/>
              <a:t> </a:t>
            </a:r>
            <a:r>
              <a:rPr dirty="0" spc="-10"/>
              <a:t>frequency.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95"/>
              <a:t>It</a:t>
            </a:r>
            <a:r>
              <a:rPr dirty="0" spc="130"/>
              <a:t> </a:t>
            </a:r>
            <a:r>
              <a:rPr dirty="0"/>
              <a:t>must</a:t>
            </a:r>
            <a:r>
              <a:rPr dirty="0" spc="145"/>
              <a:t> </a:t>
            </a:r>
            <a:r>
              <a:rPr dirty="0"/>
              <a:t>have</a:t>
            </a:r>
            <a:r>
              <a:rPr dirty="0" spc="135"/>
              <a:t> </a:t>
            </a:r>
            <a:r>
              <a:rPr dirty="0" spc="120"/>
              <a:t>at</a:t>
            </a:r>
            <a:r>
              <a:rPr dirty="0" spc="140"/>
              <a:t> </a:t>
            </a:r>
            <a:r>
              <a:rPr dirty="0"/>
              <a:t>most</a:t>
            </a:r>
            <a:r>
              <a:rPr dirty="0" spc="145"/>
              <a:t> </a:t>
            </a:r>
            <a:r>
              <a:rPr dirty="0"/>
              <a:t>a</a:t>
            </a:r>
            <a:r>
              <a:rPr dirty="0" spc="140"/>
              <a:t> </a:t>
            </a:r>
            <a:r>
              <a:rPr dirty="0"/>
              <a:t>certain</a:t>
            </a:r>
            <a:r>
              <a:rPr dirty="0" spc="140"/>
              <a:t> </a:t>
            </a:r>
            <a:r>
              <a:rPr dirty="0"/>
              <a:t>maximum</a:t>
            </a:r>
            <a:r>
              <a:rPr dirty="0" spc="145"/>
              <a:t> </a:t>
            </a:r>
            <a:r>
              <a:rPr dirty="0" spc="-10"/>
              <a:t>frequency.</a:t>
            </a: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Both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/>
              <a:t>above,</a:t>
            </a:r>
            <a:r>
              <a:rPr dirty="0" spc="210"/>
              <a:t> </a:t>
            </a:r>
            <a:r>
              <a:rPr dirty="0"/>
              <a:t>meaning</a:t>
            </a:r>
            <a:r>
              <a:rPr dirty="0" spc="190"/>
              <a:t> </a:t>
            </a:r>
            <a:r>
              <a:rPr dirty="0" spc="65"/>
              <a:t>it</a:t>
            </a:r>
            <a:r>
              <a:rPr dirty="0" spc="195"/>
              <a:t> </a:t>
            </a:r>
            <a:r>
              <a:rPr dirty="0"/>
              <a:t>must</a:t>
            </a:r>
            <a:r>
              <a:rPr dirty="0" spc="195"/>
              <a:t> </a:t>
            </a:r>
            <a:r>
              <a:rPr dirty="0"/>
              <a:t>be</a:t>
            </a:r>
            <a:r>
              <a:rPr dirty="0" spc="195"/>
              <a:t> </a:t>
            </a:r>
            <a:r>
              <a:rPr dirty="0"/>
              <a:t>within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certain</a:t>
            </a:r>
            <a:r>
              <a:rPr dirty="0" spc="200"/>
              <a:t> </a:t>
            </a:r>
            <a:r>
              <a:rPr dirty="0" spc="-10"/>
              <a:t>range </a:t>
            </a:r>
            <a:r>
              <a:rPr dirty="0" spc="-10"/>
              <a:t>	</a:t>
            </a:r>
            <a:r>
              <a:rPr dirty="0"/>
              <a:t>of</a:t>
            </a:r>
            <a:r>
              <a:rPr dirty="0" spc="-90"/>
              <a:t> </a:t>
            </a:r>
            <a:r>
              <a:rPr dirty="0" spc="-10"/>
              <a:t>frequencies.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968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3.6.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FURTHER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PHOTON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PHENOMENA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1053"/>
            <a:ext cx="82823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10"/>
              <a:t>In</a:t>
            </a:r>
            <a:r>
              <a:rPr dirty="0" spc="90"/>
              <a:t> </a:t>
            </a:r>
            <a:r>
              <a:rPr dirty="0" spc="45"/>
              <a:t>the</a:t>
            </a:r>
            <a:r>
              <a:rPr dirty="0" spc="90"/>
              <a:t> </a:t>
            </a:r>
            <a:r>
              <a:rPr dirty="0" spc="-60"/>
              <a:t>figure</a:t>
            </a:r>
            <a:r>
              <a:rPr dirty="0" spc="90"/>
              <a:t> </a:t>
            </a:r>
            <a:r>
              <a:rPr dirty="0" spc="-55"/>
              <a:t>below,</a:t>
            </a:r>
            <a:r>
              <a:rPr dirty="0" spc="100"/>
              <a:t> </a:t>
            </a:r>
            <a:r>
              <a:rPr dirty="0" spc="45"/>
              <a:t>the</a:t>
            </a:r>
            <a:r>
              <a:rPr dirty="0" spc="90"/>
              <a:t> </a:t>
            </a:r>
            <a:r>
              <a:rPr dirty="0" spc="-15"/>
              <a:t>panel</a:t>
            </a:r>
            <a:r>
              <a:rPr dirty="0" spc="90"/>
              <a:t> </a:t>
            </a:r>
            <a:r>
              <a:rPr dirty="0" spc="-65"/>
              <a:t>showing</a:t>
            </a:r>
            <a:r>
              <a:rPr dirty="0" spc="90"/>
              <a:t> </a:t>
            </a:r>
            <a:r>
              <a:rPr dirty="0" spc="-320" b="0" i="1">
                <a:latin typeface="Bookman Old Style"/>
                <a:cs typeface="Bookman Old Style"/>
              </a:rPr>
              <a:t>θ</a:t>
            </a:r>
            <a:r>
              <a:rPr dirty="0" spc="20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75"/>
              <a:t> </a:t>
            </a:r>
            <a:r>
              <a:rPr dirty="0"/>
              <a:t>135</a:t>
            </a:r>
            <a:r>
              <a:rPr dirty="0" baseline="24390" sz="3075" i="1">
                <a:latin typeface="Arial"/>
                <a:cs typeface="Arial"/>
              </a:rPr>
              <a:t>◦</a:t>
            </a:r>
            <a:r>
              <a:rPr dirty="0" baseline="24390" sz="3075" spc="270" i="1">
                <a:latin typeface="Arial"/>
                <a:cs typeface="Arial"/>
              </a:rPr>
              <a:t> </a:t>
            </a:r>
            <a:r>
              <a:rPr dirty="0" sz="2450" spc="-80"/>
              <a:t>shows</a:t>
            </a:r>
            <a:r>
              <a:rPr dirty="0" sz="2450" spc="90"/>
              <a:t> </a:t>
            </a:r>
            <a:r>
              <a:rPr dirty="0" sz="2450" spc="-55"/>
              <a:t>two</a:t>
            </a:r>
            <a:r>
              <a:rPr dirty="0" sz="2450" spc="90"/>
              <a:t> </a:t>
            </a:r>
            <a:r>
              <a:rPr dirty="0" sz="2450" spc="-10"/>
              <a:t>peaks,</a:t>
            </a:r>
            <a:r>
              <a:rPr dirty="0" sz="2450" spc="-20"/>
              <a:t> </a:t>
            </a:r>
            <a:r>
              <a:rPr dirty="0" sz="2450" spc="45"/>
              <a:t>the</a:t>
            </a:r>
            <a:r>
              <a:rPr dirty="0" sz="2450" spc="365"/>
              <a:t> </a:t>
            </a:r>
            <a:r>
              <a:rPr dirty="0" sz="2450" spc="10"/>
              <a:t>right</a:t>
            </a:r>
            <a:r>
              <a:rPr dirty="0" sz="2450" spc="365"/>
              <a:t> </a:t>
            </a:r>
            <a:r>
              <a:rPr dirty="0" sz="2450" spc="-50"/>
              <a:t>one</a:t>
            </a:r>
            <a:r>
              <a:rPr dirty="0" sz="2450" spc="370"/>
              <a:t> </a:t>
            </a:r>
            <a:r>
              <a:rPr dirty="0" sz="2450" spc="-25"/>
              <a:t>slightly</a:t>
            </a:r>
            <a:r>
              <a:rPr dirty="0" sz="2450" spc="365"/>
              <a:t> </a:t>
            </a:r>
            <a:r>
              <a:rPr dirty="0" sz="2450" spc="-25"/>
              <a:t>higher</a:t>
            </a:r>
            <a:r>
              <a:rPr dirty="0" sz="2450" spc="365"/>
              <a:t> </a:t>
            </a:r>
            <a:r>
              <a:rPr dirty="0" sz="2450" spc="80"/>
              <a:t>but</a:t>
            </a:r>
            <a:r>
              <a:rPr dirty="0" sz="2450" spc="365"/>
              <a:t> </a:t>
            </a:r>
            <a:r>
              <a:rPr dirty="0" sz="2450" spc="-15"/>
              <a:t>comparable</a:t>
            </a:r>
            <a:r>
              <a:rPr dirty="0" sz="2450" spc="370"/>
              <a:t> </a:t>
            </a:r>
            <a:r>
              <a:rPr dirty="0" sz="2450" spc="45"/>
              <a:t>to</a:t>
            </a:r>
            <a:r>
              <a:rPr dirty="0" sz="2450" spc="365"/>
              <a:t> </a:t>
            </a:r>
            <a:r>
              <a:rPr dirty="0" sz="2450" spc="45"/>
              <a:t>the</a:t>
            </a:r>
            <a:r>
              <a:rPr dirty="0" sz="2450" spc="365"/>
              <a:t> </a:t>
            </a:r>
            <a:r>
              <a:rPr dirty="0" sz="2450" spc="-25"/>
              <a:t>left</a:t>
            </a:r>
            <a:r>
              <a:rPr dirty="0" sz="2450" spc="365"/>
              <a:t> </a:t>
            </a:r>
            <a:r>
              <a:rPr dirty="0" sz="2450" spc="-40"/>
              <a:t>one.</a:t>
            </a:r>
            <a:r>
              <a:rPr dirty="0" sz="2450" spc="1095"/>
              <a:t> </a:t>
            </a:r>
            <a:r>
              <a:rPr dirty="0" sz="2450" spc="-75"/>
              <a:t>If</a:t>
            </a:r>
            <a:r>
              <a:rPr dirty="0" sz="2450" spc="-60"/>
              <a:t> </a:t>
            </a:r>
            <a:r>
              <a:rPr dirty="0" sz="2450" spc="10"/>
              <a:t>Compton</a:t>
            </a:r>
            <a:r>
              <a:rPr dirty="0" sz="2450" spc="545"/>
              <a:t> </a:t>
            </a:r>
            <a:r>
              <a:rPr dirty="0" sz="2450" spc="35"/>
              <a:t>had</a:t>
            </a:r>
            <a:r>
              <a:rPr dirty="0" sz="2450" spc="545"/>
              <a:t> </a:t>
            </a:r>
            <a:r>
              <a:rPr dirty="0" sz="2450" spc="-25"/>
              <a:t>used</a:t>
            </a:r>
            <a:r>
              <a:rPr dirty="0" sz="2450" spc="545"/>
              <a:t> </a:t>
            </a:r>
            <a:r>
              <a:rPr dirty="0" sz="2450" spc="-35"/>
              <a:t>much</a:t>
            </a:r>
            <a:r>
              <a:rPr dirty="0" sz="2450" spc="545"/>
              <a:t> </a:t>
            </a:r>
            <a:r>
              <a:rPr dirty="0" sz="2450" spc="-85"/>
              <a:t>lower</a:t>
            </a:r>
            <a:r>
              <a:rPr dirty="0" sz="2450" spc="545"/>
              <a:t> </a:t>
            </a:r>
            <a:r>
              <a:rPr dirty="0" sz="2450" spc="-35"/>
              <a:t>frequency</a:t>
            </a:r>
            <a:r>
              <a:rPr dirty="0" sz="2450" spc="550"/>
              <a:t> </a:t>
            </a:r>
            <a:r>
              <a:rPr dirty="0" sz="2450" spc="-50"/>
              <a:t>incoming</a:t>
            </a:r>
            <a:r>
              <a:rPr dirty="0" sz="2450" spc="545"/>
              <a:t> </a:t>
            </a:r>
            <a:r>
              <a:rPr dirty="0" sz="2450" spc="-10"/>
              <a:t>light,</a:t>
            </a:r>
            <a:r>
              <a:rPr dirty="0" sz="2450" spc="650"/>
              <a:t> </a:t>
            </a:r>
            <a:r>
              <a:rPr dirty="0" sz="2450" spc="-90"/>
              <a:t>how</a:t>
            </a:r>
            <a:r>
              <a:rPr dirty="0" sz="2450" spc="-45"/>
              <a:t> </a:t>
            </a:r>
            <a:r>
              <a:rPr dirty="0" sz="2450" spc="-60"/>
              <a:t>would</a:t>
            </a:r>
            <a:r>
              <a:rPr dirty="0" sz="2450" spc="195"/>
              <a:t> </a:t>
            </a:r>
            <a:r>
              <a:rPr dirty="0" sz="2450" spc="114"/>
              <a:t>that</a:t>
            </a:r>
            <a:r>
              <a:rPr dirty="0" sz="2450" spc="195"/>
              <a:t> </a:t>
            </a:r>
            <a:r>
              <a:rPr dirty="0" sz="2450" spc="-50"/>
              <a:t>have</a:t>
            </a:r>
            <a:r>
              <a:rPr dirty="0" sz="2450" spc="195"/>
              <a:t> </a:t>
            </a:r>
            <a:r>
              <a:rPr dirty="0" sz="2450" spc="-45"/>
              <a:t>affected</a:t>
            </a:r>
            <a:r>
              <a:rPr dirty="0" sz="2450" spc="195"/>
              <a:t> </a:t>
            </a:r>
            <a:r>
              <a:rPr dirty="0" sz="2450" spc="45"/>
              <a:t>the</a:t>
            </a:r>
            <a:r>
              <a:rPr dirty="0" sz="2450" spc="195"/>
              <a:t> </a:t>
            </a:r>
            <a:r>
              <a:rPr dirty="0" sz="2450" spc="-15"/>
              <a:t>relative</a:t>
            </a:r>
            <a:r>
              <a:rPr dirty="0" sz="2450" spc="190"/>
              <a:t> </a:t>
            </a:r>
            <a:r>
              <a:rPr dirty="0" sz="2450" spc="-15"/>
              <a:t>heights</a:t>
            </a:r>
            <a:r>
              <a:rPr dirty="0" sz="2450" spc="190"/>
              <a:t> </a:t>
            </a:r>
            <a:r>
              <a:rPr dirty="0" sz="2450" spc="-114"/>
              <a:t>of</a:t>
            </a:r>
            <a:r>
              <a:rPr dirty="0" sz="2450" spc="195"/>
              <a:t> </a:t>
            </a:r>
            <a:r>
              <a:rPr dirty="0" sz="2450"/>
              <a:t>those</a:t>
            </a:r>
            <a:r>
              <a:rPr dirty="0" sz="2450" spc="190"/>
              <a:t> </a:t>
            </a:r>
            <a:r>
              <a:rPr dirty="0" sz="2450" spc="-55"/>
              <a:t>two</a:t>
            </a:r>
            <a:r>
              <a:rPr dirty="0" sz="2450" spc="190"/>
              <a:t> </a:t>
            </a:r>
            <a:r>
              <a:rPr dirty="0" sz="2450" spc="-15"/>
              <a:t>peaks?</a:t>
            </a:r>
            <a:r>
              <a:rPr dirty="0" sz="2450" spc="-20"/>
              <a:t> </a:t>
            </a:r>
            <a:r>
              <a:rPr dirty="0" sz="2450" spc="-30"/>
              <a:t>(Choose</a:t>
            </a:r>
            <a:r>
              <a:rPr dirty="0" sz="2450" spc="135"/>
              <a:t> </a:t>
            </a:r>
            <a:r>
              <a:rPr dirty="0" sz="2450" spc="-20"/>
              <a:t>one.)</a:t>
            </a:r>
            <a:endParaRPr sz="245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3157930"/>
            <a:ext cx="4114820" cy="1456013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9315" y="4900116"/>
            <a:ext cx="8256905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left-hand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been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significantly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 </a:t>
            </a:r>
            <a:r>
              <a:rPr dirty="0" sz="2450" spc="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right-</a:t>
            </a:r>
            <a:r>
              <a:rPr dirty="0" sz="2450">
                <a:latin typeface="Times New Roman"/>
                <a:cs typeface="Times New Roman"/>
              </a:rPr>
              <a:t>hand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peak.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left-</a:t>
            </a:r>
            <a:r>
              <a:rPr dirty="0" sz="2450">
                <a:latin typeface="Times New Roman"/>
                <a:cs typeface="Times New Roman"/>
              </a:rPr>
              <a:t>hand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been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significantly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lower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than </a:t>
            </a:r>
            <a:r>
              <a:rPr dirty="0" sz="2450" spc="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right-</a:t>
            </a:r>
            <a:r>
              <a:rPr dirty="0" sz="2450">
                <a:latin typeface="Times New Roman"/>
                <a:cs typeface="Times New Roman"/>
              </a:rPr>
              <a:t>hand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peak.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comparable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heights.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2025-01-21T14:44:43Z</dcterms:created>
  <dcterms:modified xsi:type="dcterms:W3CDTF">2025-01-21T14:44:43Z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4.12.0 (1.40.24)</vt:lpwstr>
  </property>
  <property fmtid="{D5CDD505-2E9C-101B-9397-08002B2CF9AE}" pid="6" name="Producer">
    <vt:lpwstr>MiKTeX pdfTeX-1.40.24</vt:lpwstr>
  </property>
</Properties>
</file>